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Lst>
  <p:notesMasterIdLst>
    <p:notesMasterId r:id="rId42"/>
  </p:notesMasterIdLst>
  <p:handoutMasterIdLst>
    <p:handoutMasterId r:id="rId43"/>
  </p:handoutMasterIdLst>
  <p:sldIdLst>
    <p:sldId id="866" r:id="rId4"/>
    <p:sldId id="912" r:id="rId5"/>
    <p:sldId id="867" r:id="rId6"/>
    <p:sldId id="881" r:id="rId7"/>
    <p:sldId id="883" r:id="rId8"/>
    <p:sldId id="882" r:id="rId9"/>
    <p:sldId id="914" r:id="rId10"/>
    <p:sldId id="903" r:id="rId11"/>
    <p:sldId id="884" r:id="rId12"/>
    <p:sldId id="869" r:id="rId13"/>
    <p:sldId id="870" r:id="rId14"/>
    <p:sldId id="871" r:id="rId15"/>
    <p:sldId id="868" r:id="rId16"/>
    <p:sldId id="872" r:id="rId17"/>
    <p:sldId id="886" r:id="rId18"/>
    <p:sldId id="873" r:id="rId19"/>
    <p:sldId id="874" r:id="rId20"/>
    <p:sldId id="885" r:id="rId21"/>
    <p:sldId id="875" r:id="rId22"/>
    <p:sldId id="876" r:id="rId23"/>
    <p:sldId id="877" r:id="rId24"/>
    <p:sldId id="916" r:id="rId25"/>
    <p:sldId id="904" r:id="rId26"/>
    <p:sldId id="905" r:id="rId27"/>
    <p:sldId id="906" r:id="rId28"/>
    <p:sldId id="913" r:id="rId29"/>
    <p:sldId id="889" r:id="rId30"/>
    <p:sldId id="890" r:id="rId31"/>
    <p:sldId id="891" r:id="rId32"/>
    <p:sldId id="900" r:id="rId33"/>
    <p:sldId id="896" r:id="rId34"/>
    <p:sldId id="901" r:id="rId35"/>
    <p:sldId id="910" r:id="rId36"/>
    <p:sldId id="911" r:id="rId37"/>
    <p:sldId id="909" r:id="rId38"/>
    <p:sldId id="897" r:id="rId39"/>
    <p:sldId id="898" r:id="rId40"/>
    <p:sldId id="899" r:id="rId41"/>
  </p:sldIdLst>
  <p:sldSz cx="9144000" cy="6858000" type="screen4x3"/>
  <p:notesSz cx="7023100" cy="9309100"/>
  <p:defaultTextStyle>
    <a:defPPr>
      <a:defRPr lang="en-US"/>
    </a:defPPr>
    <a:lvl1pPr algn="l" rtl="0" eaLnBrk="0" fontAlgn="base" hangingPunct="0">
      <a:spcBef>
        <a:spcPct val="0"/>
      </a:spcBef>
      <a:spcAft>
        <a:spcPct val="0"/>
      </a:spcAft>
      <a:defRPr sz="4800" kern="1200">
        <a:solidFill>
          <a:schemeClr val="bg1"/>
        </a:solidFill>
        <a:latin typeface="Times New Roman" pitchFamily="18" charset="0"/>
        <a:ea typeface="+mn-ea"/>
        <a:cs typeface="+mn-cs"/>
      </a:defRPr>
    </a:lvl1pPr>
    <a:lvl2pPr marL="457200" algn="l" rtl="0" eaLnBrk="0" fontAlgn="base" hangingPunct="0">
      <a:spcBef>
        <a:spcPct val="0"/>
      </a:spcBef>
      <a:spcAft>
        <a:spcPct val="0"/>
      </a:spcAft>
      <a:defRPr sz="4800" kern="1200">
        <a:solidFill>
          <a:schemeClr val="bg1"/>
        </a:solidFill>
        <a:latin typeface="Times New Roman" pitchFamily="18" charset="0"/>
        <a:ea typeface="+mn-ea"/>
        <a:cs typeface="+mn-cs"/>
      </a:defRPr>
    </a:lvl2pPr>
    <a:lvl3pPr marL="914400" algn="l" rtl="0" eaLnBrk="0" fontAlgn="base" hangingPunct="0">
      <a:spcBef>
        <a:spcPct val="0"/>
      </a:spcBef>
      <a:spcAft>
        <a:spcPct val="0"/>
      </a:spcAft>
      <a:defRPr sz="4800" kern="1200">
        <a:solidFill>
          <a:schemeClr val="bg1"/>
        </a:solidFill>
        <a:latin typeface="Times New Roman" pitchFamily="18" charset="0"/>
        <a:ea typeface="+mn-ea"/>
        <a:cs typeface="+mn-cs"/>
      </a:defRPr>
    </a:lvl3pPr>
    <a:lvl4pPr marL="1371600" algn="l" rtl="0" eaLnBrk="0" fontAlgn="base" hangingPunct="0">
      <a:spcBef>
        <a:spcPct val="0"/>
      </a:spcBef>
      <a:spcAft>
        <a:spcPct val="0"/>
      </a:spcAft>
      <a:defRPr sz="4800" kern="1200">
        <a:solidFill>
          <a:schemeClr val="bg1"/>
        </a:solidFill>
        <a:latin typeface="Times New Roman" pitchFamily="18" charset="0"/>
        <a:ea typeface="+mn-ea"/>
        <a:cs typeface="+mn-cs"/>
      </a:defRPr>
    </a:lvl4pPr>
    <a:lvl5pPr marL="1828800" algn="l" rtl="0" eaLnBrk="0" fontAlgn="base" hangingPunct="0">
      <a:spcBef>
        <a:spcPct val="0"/>
      </a:spcBef>
      <a:spcAft>
        <a:spcPct val="0"/>
      </a:spcAft>
      <a:defRPr sz="4800" kern="1200">
        <a:solidFill>
          <a:schemeClr val="bg1"/>
        </a:solidFill>
        <a:latin typeface="Times New Roman" pitchFamily="18" charset="0"/>
        <a:ea typeface="+mn-ea"/>
        <a:cs typeface="+mn-cs"/>
      </a:defRPr>
    </a:lvl5pPr>
    <a:lvl6pPr marL="2286000" algn="l" defTabSz="914400" rtl="0" eaLnBrk="1" latinLnBrk="0" hangingPunct="1">
      <a:defRPr sz="4800" kern="1200">
        <a:solidFill>
          <a:schemeClr val="bg1"/>
        </a:solidFill>
        <a:latin typeface="Times New Roman" pitchFamily="18" charset="0"/>
        <a:ea typeface="+mn-ea"/>
        <a:cs typeface="+mn-cs"/>
      </a:defRPr>
    </a:lvl6pPr>
    <a:lvl7pPr marL="2743200" algn="l" defTabSz="914400" rtl="0" eaLnBrk="1" latinLnBrk="0" hangingPunct="1">
      <a:defRPr sz="4800" kern="1200">
        <a:solidFill>
          <a:schemeClr val="bg1"/>
        </a:solidFill>
        <a:latin typeface="Times New Roman" pitchFamily="18" charset="0"/>
        <a:ea typeface="+mn-ea"/>
        <a:cs typeface="+mn-cs"/>
      </a:defRPr>
    </a:lvl7pPr>
    <a:lvl8pPr marL="3200400" algn="l" defTabSz="914400" rtl="0" eaLnBrk="1" latinLnBrk="0" hangingPunct="1">
      <a:defRPr sz="4800" kern="1200">
        <a:solidFill>
          <a:schemeClr val="bg1"/>
        </a:solidFill>
        <a:latin typeface="Times New Roman" pitchFamily="18" charset="0"/>
        <a:ea typeface="+mn-ea"/>
        <a:cs typeface="+mn-cs"/>
      </a:defRPr>
    </a:lvl8pPr>
    <a:lvl9pPr marL="3657600" algn="l" defTabSz="914400" rtl="0" eaLnBrk="1" latinLnBrk="0" hangingPunct="1">
      <a:defRPr sz="48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7C8CC"/>
    <a:srgbClr val="808000"/>
    <a:srgbClr val="CCCC00"/>
    <a:srgbClr val="FFCC99"/>
    <a:srgbClr val="008000"/>
    <a:srgbClr val="FF0000"/>
    <a:srgbClr val="6600FF"/>
    <a:srgbClr val="66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0" autoAdjust="0"/>
    <p:restoredTop sz="86482" autoAdjust="0"/>
  </p:normalViewPr>
  <p:slideViewPr>
    <p:cSldViewPr>
      <p:cViewPr varScale="1">
        <p:scale>
          <a:sx n="50" d="100"/>
          <a:sy n="50" d="100"/>
        </p:scale>
        <p:origin x="4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812"/>
    </p:cViewPr>
  </p:sorterViewPr>
  <p:notesViewPr>
    <p:cSldViewPr>
      <p:cViewPr varScale="1">
        <p:scale>
          <a:sx n="40" d="100"/>
          <a:sy n="40" d="100"/>
        </p:scale>
        <p:origin x="-1488"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6486"/>
          </a:xfrm>
          <a:prstGeom prst="rect">
            <a:avLst/>
          </a:prstGeom>
        </p:spPr>
        <p:txBody>
          <a:bodyPr vert="horz" lIns="92766" tIns="46383" rIns="92766" bIns="46383" rtlCol="0"/>
          <a:lstStyle>
            <a:lvl1pPr algn="l">
              <a:defRPr sz="1200"/>
            </a:lvl1pPr>
          </a:lstStyle>
          <a:p>
            <a:endParaRPr lang="en-US"/>
          </a:p>
        </p:txBody>
      </p:sp>
      <p:sp>
        <p:nvSpPr>
          <p:cNvPr id="3" name="Date Placeholder 2"/>
          <p:cNvSpPr>
            <a:spLocks noGrp="1"/>
          </p:cNvSpPr>
          <p:nvPr>
            <p:ph type="dt" sz="quarter" idx="1"/>
          </p:nvPr>
        </p:nvSpPr>
        <p:spPr>
          <a:xfrm>
            <a:off x="3978132" y="1"/>
            <a:ext cx="3043343" cy="466486"/>
          </a:xfrm>
          <a:prstGeom prst="rect">
            <a:avLst/>
          </a:prstGeom>
        </p:spPr>
        <p:txBody>
          <a:bodyPr vert="horz" lIns="92766" tIns="46383" rIns="92766" bIns="46383" rtlCol="0"/>
          <a:lstStyle>
            <a:lvl1pPr algn="r">
              <a:defRPr sz="1200"/>
            </a:lvl1pPr>
          </a:lstStyle>
          <a:p>
            <a:fld id="{5EDE10A5-45D6-4F46-8E3D-925DAC45544F}" type="datetimeFigureOut">
              <a:rPr lang="en-US" smtClean="0"/>
              <a:t>4/24/2019</a:t>
            </a:fld>
            <a:endParaRPr lang="en-US"/>
          </a:p>
        </p:txBody>
      </p:sp>
      <p:sp>
        <p:nvSpPr>
          <p:cNvPr id="4" name="Footer Placeholder 3"/>
          <p:cNvSpPr>
            <a:spLocks noGrp="1"/>
          </p:cNvSpPr>
          <p:nvPr>
            <p:ph type="ftr" sz="quarter" idx="2"/>
          </p:nvPr>
        </p:nvSpPr>
        <p:spPr>
          <a:xfrm>
            <a:off x="0" y="8842614"/>
            <a:ext cx="3043343" cy="466486"/>
          </a:xfrm>
          <a:prstGeom prst="rect">
            <a:avLst/>
          </a:prstGeom>
        </p:spPr>
        <p:txBody>
          <a:bodyPr vert="horz" lIns="92766" tIns="46383" rIns="92766" bIns="46383"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614"/>
            <a:ext cx="3043343" cy="466486"/>
          </a:xfrm>
          <a:prstGeom prst="rect">
            <a:avLst/>
          </a:prstGeom>
        </p:spPr>
        <p:txBody>
          <a:bodyPr vert="horz" lIns="92766" tIns="46383" rIns="92766" bIns="46383" rtlCol="0" anchor="b"/>
          <a:lstStyle>
            <a:lvl1pPr algn="r">
              <a:defRPr sz="1200"/>
            </a:lvl1pPr>
          </a:lstStyle>
          <a:p>
            <a:fld id="{4D6EE4B5-EA63-4EFC-9BB4-1C015429925E}" type="slidenum">
              <a:rPr lang="en-US" smtClean="0"/>
              <a:t>‹#›</a:t>
            </a:fld>
            <a:endParaRPr lang="en-US"/>
          </a:p>
        </p:txBody>
      </p:sp>
    </p:spTree>
    <p:extLst>
      <p:ext uri="{BB962C8B-B14F-4D97-AF65-F5344CB8AC3E}">
        <p14:creationId xmlns:p14="http://schemas.microsoft.com/office/powerpoint/2010/main" val="3692222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2915" cy="46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96" tIns="46897" rIns="93796" bIns="46897" numCol="1" anchor="t" anchorCtr="0" compatLnSpc="1">
            <a:prstTxWarp prst="textNoShape">
              <a:avLst/>
            </a:prstTxWarp>
          </a:bodyPr>
          <a:lstStyle>
            <a:lvl1pPr defTabSz="937322">
              <a:defRPr sz="1200" smtClean="0">
                <a:solidFill>
                  <a:schemeClr val="tx1"/>
                </a:solidFill>
              </a:defRPr>
            </a:lvl1pPr>
          </a:lstStyle>
          <a:p>
            <a:pPr>
              <a:defRPr/>
            </a:pPr>
            <a:endParaRPr lang="en-US"/>
          </a:p>
        </p:txBody>
      </p:sp>
      <p:sp>
        <p:nvSpPr>
          <p:cNvPr id="3075" name="Rectangle 3"/>
          <p:cNvSpPr>
            <a:spLocks noGrp="1" noChangeArrowheads="1"/>
          </p:cNvSpPr>
          <p:nvPr>
            <p:ph type="dt" idx="1"/>
          </p:nvPr>
        </p:nvSpPr>
        <p:spPr bwMode="auto">
          <a:xfrm>
            <a:off x="3980185" y="0"/>
            <a:ext cx="3042915" cy="46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96" tIns="46897" rIns="93796" bIns="46897" numCol="1" anchor="t" anchorCtr="0" compatLnSpc="1">
            <a:prstTxWarp prst="textNoShape">
              <a:avLst/>
            </a:prstTxWarp>
          </a:bodyPr>
          <a:lstStyle>
            <a:lvl1pPr algn="r" defTabSz="937322">
              <a:defRPr sz="1200" smtClean="0">
                <a:solidFill>
                  <a:schemeClr val="tx1"/>
                </a:solidFill>
              </a:defRPr>
            </a:lvl1pPr>
          </a:lstStyle>
          <a:p>
            <a:pPr>
              <a:defRPr/>
            </a:pPr>
            <a:endParaRPr lang="en-US"/>
          </a:p>
        </p:txBody>
      </p:sp>
      <p:sp>
        <p:nvSpPr>
          <p:cNvPr id="125956" name="Rectangle 4"/>
          <p:cNvSpPr>
            <a:spLocks noGrp="1" noRot="1" noChangeAspect="1" noChangeArrowheads="1" noTextEdit="1"/>
          </p:cNvSpPr>
          <p:nvPr>
            <p:ph type="sldImg" idx="2"/>
          </p:nvPr>
        </p:nvSpPr>
        <p:spPr bwMode="auto">
          <a:xfrm>
            <a:off x="1182688" y="696913"/>
            <a:ext cx="4657725"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5666" y="4422464"/>
            <a:ext cx="5151772" cy="418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96" tIns="46897" rIns="93796" bIns="468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3326"/>
            <a:ext cx="3042915" cy="4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96" tIns="46897" rIns="93796" bIns="46897" numCol="1" anchor="b" anchorCtr="0" compatLnSpc="1">
            <a:prstTxWarp prst="textNoShape">
              <a:avLst/>
            </a:prstTxWarp>
          </a:bodyPr>
          <a:lstStyle>
            <a:lvl1pPr defTabSz="937322">
              <a:defRPr sz="1200" smtClean="0">
                <a:solidFill>
                  <a:schemeClr val="tx1"/>
                </a:solidFill>
              </a:defRPr>
            </a:lvl1pPr>
          </a:lstStyle>
          <a:p>
            <a:pPr>
              <a:defRPr/>
            </a:pPr>
            <a:endParaRPr lang="en-US"/>
          </a:p>
        </p:txBody>
      </p:sp>
      <p:sp>
        <p:nvSpPr>
          <p:cNvPr id="3079" name="Rectangle 7"/>
          <p:cNvSpPr>
            <a:spLocks noGrp="1" noChangeArrowheads="1"/>
          </p:cNvSpPr>
          <p:nvPr>
            <p:ph type="sldNum" sz="quarter" idx="5"/>
          </p:nvPr>
        </p:nvSpPr>
        <p:spPr bwMode="auto">
          <a:xfrm>
            <a:off x="3980185" y="8843326"/>
            <a:ext cx="3042915" cy="4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96" tIns="46897" rIns="93796" bIns="46897" numCol="1" anchor="b" anchorCtr="0" compatLnSpc="1">
            <a:prstTxWarp prst="textNoShape">
              <a:avLst/>
            </a:prstTxWarp>
          </a:bodyPr>
          <a:lstStyle>
            <a:lvl1pPr algn="r" defTabSz="937322">
              <a:defRPr sz="1200" smtClean="0">
                <a:solidFill>
                  <a:schemeClr val="tx1"/>
                </a:solidFill>
              </a:defRPr>
            </a:lvl1pPr>
          </a:lstStyle>
          <a:p>
            <a:pPr>
              <a:defRPr/>
            </a:pPr>
            <a:fld id="{3EADED0F-1DF3-4016-AA67-84AB91760E7A}" type="slidenum">
              <a:rPr lang="en-US"/>
              <a:pPr>
                <a:defRPr/>
              </a:pPr>
              <a:t>‹#›</a:t>
            </a:fld>
            <a:endParaRPr lang="en-US"/>
          </a:p>
        </p:txBody>
      </p:sp>
    </p:spTree>
    <p:extLst>
      <p:ext uri="{BB962C8B-B14F-4D97-AF65-F5344CB8AC3E}">
        <p14:creationId xmlns:p14="http://schemas.microsoft.com/office/powerpoint/2010/main" val="1832104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85550-7737-4440-900A-2CEFDC1D65D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51849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DED0F-1DF3-4016-AA67-84AB91760E7A}" type="slidenum">
              <a:rPr lang="en-US" smtClean="0"/>
              <a:pPr>
                <a:defRPr/>
              </a:pPr>
              <a:t>20</a:t>
            </a:fld>
            <a:endParaRPr lang="en-US"/>
          </a:p>
        </p:txBody>
      </p:sp>
    </p:spTree>
    <p:extLst>
      <p:ext uri="{BB962C8B-B14F-4D97-AF65-F5344CB8AC3E}">
        <p14:creationId xmlns:p14="http://schemas.microsoft.com/office/powerpoint/2010/main" val="1939870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DED0F-1DF3-4016-AA67-84AB91760E7A}" type="slidenum">
              <a:rPr lang="en-US" smtClean="0"/>
              <a:pPr>
                <a:defRPr/>
              </a:pPr>
              <a:t>23</a:t>
            </a:fld>
            <a:endParaRPr lang="en-US"/>
          </a:p>
        </p:txBody>
      </p:sp>
    </p:spTree>
    <p:extLst>
      <p:ext uri="{BB962C8B-B14F-4D97-AF65-F5344CB8AC3E}">
        <p14:creationId xmlns:p14="http://schemas.microsoft.com/office/powerpoint/2010/main" val="1952974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DED0F-1DF3-4016-AA67-84AB91760E7A}" type="slidenum">
              <a:rPr lang="en-US" smtClean="0"/>
              <a:pPr>
                <a:defRPr/>
              </a:pPr>
              <a:t>29</a:t>
            </a:fld>
            <a:endParaRPr lang="en-US"/>
          </a:p>
        </p:txBody>
      </p:sp>
    </p:spTree>
    <p:extLst>
      <p:ext uri="{BB962C8B-B14F-4D97-AF65-F5344CB8AC3E}">
        <p14:creationId xmlns:p14="http://schemas.microsoft.com/office/powerpoint/2010/main" val="208510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85550-7737-4440-900A-2CEFDC1D65D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06185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4CB548-250C-47EA-91D9-F0C9F6026E36}" type="slidenum">
              <a:rPr lang="en-US" smtClean="0"/>
              <a:pPr>
                <a:defRPr/>
              </a:pPr>
              <a:t>7</a:t>
            </a:fld>
            <a:endParaRPr lang="en-US"/>
          </a:p>
        </p:txBody>
      </p:sp>
    </p:spTree>
    <p:extLst>
      <p:ext uri="{BB962C8B-B14F-4D97-AF65-F5344CB8AC3E}">
        <p14:creationId xmlns:p14="http://schemas.microsoft.com/office/powerpoint/2010/main" val="330584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85550-7737-4440-900A-2CEFDC1D65D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2779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85550-7737-4440-900A-2CEFDC1D65D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5717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ADED0F-1DF3-4016-AA67-84AB91760E7A}" type="slidenum">
              <a:rPr lang="en-US" smtClean="0"/>
              <a:pPr>
                <a:defRPr/>
              </a:pPr>
              <a:t>12</a:t>
            </a:fld>
            <a:endParaRPr lang="en-US" dirty="0"/>
          </a:p>
        </p:txBody>
      </p:sp>
    </p:spTree>
    <p:extLst>
      <p:ext uri="{BB962C8B-B14F-4D97-AF65-F5344CB8AC3E}">
        <p14:creationId xmlns:p14="http://schemas.microsoft.com/office/powerpoint/2010/main" val="423261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85550-7737-4440-900A-2CEFDC1D65D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6318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85550-7737-4440-900A-2CEFDC1D65D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145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85550-7737-4440-900A-2CEFDC1D65D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6125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CFA4B2-7C13-4C43-95BB-89EE0A9E29FC}" type="slidenum">
              <a:rPr lang="en-US"/>
              <a:pPr>
                <a:defRPr/>
              </a:pPr>
              <a:t>‹#›</a:t>
            </a:fld>
            <a:endParaRPr lang="en-US"/>
          </a:p>
        </p:txBody>
      </p:sp>
    </p:spTree>
    <p:extLst>
      <p:ext uri="{BB962C8B-B14F-4D97-AF65-F5344CB8AC3E}">
        <p14:creationId xmlns:p14="http://schemas.microsoft.com/office/powerpoint/2010/main" val="63239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9FB8CA-9AD5-48DE-BF47-4EA881C69633}" type="slidenum">
              <a:rPr lang="en-US"/>
              <a:pPr>
                <a:defRPr/>
              </a:pPr>
              <a:t>‹#›</a:t>
            </a:fld>
            <a:endParaRPr lang="en-US"/>
          </a:p>
        </p:txBody>
      </p:sp>
    </p:spTree>
    <p:extLst>
      <p:ext uri="{BB962C8B-B14F-4D97-AF65-F5344CB8AC3E}">
        <p14:creationId xmlns:p14="http://schemas.microsoft.com/office/powerpoint/2010/main" val="337598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77A5FA-585C-4785-99BA-8A2411322C35}" type="slidenum">
              <a:rPr lang="en-US"/>
              <a:pPr>
                <a:defRPr/>
              </a:pPr>
              <a:t>‹#›</a:t>
            </a:fld>
            <a:endParaRPr lang="en-US"/>
          </a:p>
        </p:txBody>
      </p:sp>
    </p:spTree>
    <p:extLst>
      <p:ext uri="{BB962C8B-B14F-4D97-AF65-F5344CB8AC3E}">
        <p14:creationId xmlns:p14="http://schemas.microsoft.com/office/powerpoint/2010/main" val="1062911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78A2A1-0CFB-4254-985A-C67CCFB405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6964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DD4A7B-3097-48BC-9C20-FC2EE04C3C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213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27AC1E-FE30-40CD-BA18-5C114A57F8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6260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6D47023-CEA3-479C-A52C-124AD408E2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4092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4B20E2D-679C-4FF6-8B78-C2485C6AD4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3448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1078782-E7A1-4973-8326-3745980479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985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2011BF1-B239-4C95-BC2C-7280329712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6544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33BCE4-EB11-42E4-A625-1ACB802A8D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172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529B72-F477-4199-BA21-011C96DB7118}" type="slidenum">
              <a:rPr lang="en-US"/>
              <a:pPr>
                <a:defRPr/>
              </a:pPr>
              <a:t>‹#›</a:t>
            </a:fld>
            <a:endParaRPr lang="en-US"/>
          </a:p>
        </p:txBody>
      </p:sp>
    </p:spTree>
    <p:extLst>
      <p:ext uri="{BB962C8B-B14F-4D97-AF65-F5344CB8AC3E}">
        <p14:creationId xmlns:p14="http://schemas.microsoft.com/office/powerpoint/2010/main" val="4004165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6131F5-951A-4572-96B8-B3AC35CAFF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9571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EE05C9-FA01-4F20-85D6-54306D02B8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6865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DF95E0-6CB2-477A-B531-0BA69C5F0E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3042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2FD1C8-A0DD-456A-827E-20B0DDE327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9006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8E4EEE-6EB5-4F0C-BEA4-4AF99E9CA7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3127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951CBD-94EB-4274-B5BA-6B4ABF2C00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3275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B8728C-11E9-4D05-9469-CFFD94F6C7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330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5F636E-0A4D-4C73-84B4-84FD81BA0F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0221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412C3DC-D5A9-4B61-9C22-807F898C35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277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6C4FA5-73B3-40B3-97D9-2510FDD189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617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C955E8-9164-408D-BF7C-DA721FBD1BE0}" type="slidenum">
              <a:rPr lang="en-US"/>
              <a:pPr>
                <a:defRPr/>
              </a:pPr>
              <a:t>‹#›</a:t>
            </a:fld>
            <a:endParaRPr lang="en-US"/>
          </a:p>
        </p:txBody>
      </p:sp>
    </p:spTree>
    <p:extLst>
      <p:ext uri="{BB962C8B-B14F-4D97-AF65-F5344CB8AC3E}">
        <p14:creationId xmlns:p14="http://schemas.microsoft.com/office/powerpoint/2010/main" val="1993790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E775AF-8CE1-47C7-A072-C19C160C49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2952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EA5303-001F-4C08-B32A-820538F983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8268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B130BA-BE3A-405B-9358-1AB40A0493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9968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BFB093-674A-46A8-890B-F4AE894671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309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616B49-573C-4DF7-8A6B-02FB173CC22C}" type="slidenum">
              <a:rPr lang="en-US"/>
              <a:pPr>
                <a:defRPr/>
              </a:pPr>
              <a:t>‹#›</a:t>
            </a:fld>
            <a:endParaRPr lang="en-US"/>
          </a:p>
        </p:txBody>
      </p:sp>
    </p:spTree>
    <p:extLst>
      <p:ext uri="{BB962C8B-B14F-4D97-AF65-F5344CB8AC3E}">
        <p14:creationId xmlns:p14="http://schemas.microsoft.com/office/powerpoint/2010/main" val="249375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8B87AF-C69D-42F2-BDF3-7FEE1A99C299}" type="slidenum">
              <a:rPr lang="en-US"/>
              <a:pPr>
                <a:defRPr/>
              </a:pPr>
              <a:t>‹#›</a:t>
            </a:fld>
            <a:endParaRPr lang="en-US"/>
          </a:p>
        </p:txBody>
      </p:sp>
    </p:spTree>
    <p:extLst>
      <p:ext uri="{BB962C8B-B14F-4D97-AF65-F5344CB8AC3E}">
        <p14:creationId xmlns:p14="http://schemas.microsoft.com/office/powerpoint/2010/main" val="1908342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2A582B-8F36-4E76-BE95-A2AA6D079938}" type="slidenum">
              <a:rPr lang="en-US"/>
              <a:pPr>
                <a:defRPr/>
              </a:pPr>
              <a:t>‹#›</a:t>
            </a:fld>
            <a:endParaRPr lang="en-US"/>
          </a:p>
        </p:txBody>
      </p:sp>
    </p:spTree>
    <p:extLst>
      <p:ext uri="{BB962C8B-B14F-4D97-AF65-F5344CB8AC3E}">
        <p14:creationId xmlns:p14="http://schemas.microsoft.com/office/powerpoint/2010/main" val="218811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F58F29-B8F1-4D95-ADE1-B8A8E436694D}" type="slidenum">
              <a:rPr lang="en-US"/>
              <a:pPr>
                <a:defRPr/>
              </a:pPr>
              <a:t>‹#›</a:t>
            </a:fld>
            <a:endParaRPr lang="en-US"/>
          </a:p>
        </p:txBody>
      </p:sp>
    </p:spTree>
    <p:extLst>
      <p:ext uri="{BB962C8B-B14F-4D97-AF65-F5344CB8AC3E}">
        <p14:creationId xmlns:p14="http://schemas.microsoft.com/office/powerpoint/2010/main" val="231795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E1BDE5-B25E-46D8-BAEE-8DA3D6A875DD}" type="slidenum">
              <a:rPr lang="en-US"/>
              <a:pPr>
                <a:defRPr/>
              </a:pPr>
              <a:t>‹#›</a:t>
            </a:fld>
            <a:endParaRPr lang="en-US"/>
          </a:p>
        </p:txBody>
      </p:sp>
    </p:spTree>
    <p:extLst>
      <p:ext uri="{BB962C8B-B14F-4D97-AF65-F5344CB8AC3E}">
        <p14:creationId xmlns:p14="http://schemas.microsoft.com/office/powerpoint/2010/main" val="349555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9D75A7-6B1A-4CCC-AE51-77FEA0057970}" type="slidenum">
              <a:rPr lang="en-US"/>
              <a:pPr>
                <a:defRPr/>
              </a:pPr>
              <a:t>‹#›</a:t>
            </a:fld>
            <a:endParaRPr lang="en-US"/>
          </a:p>
        </p:txBody>
      </p:sp>
    </p:spTree>
    <p:extLst>
      <p:ext uri="{BB962C8B-B14F-4D97-AF65-F5344CB8AC3E}">
        <p14:creationId xmlns:p14="http://schemas.microsoft.com/office/powerpoint/2010/main" val="58221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defRPr>
            </a:lvl1pPr>
          </a:lstStyle>
          <a:p>
            <a:pPr>
              <a:defRPr/>
            </a:pPr>
            <a:fld id="{7E832043-38E1-4C94-8476-8103FFBB0F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0ADAD31-A38A-4AC6-A4C0-326DA6F36F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8548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DDABDE45-CD79-472D-8BF9-27252AF90D01}" type="slidenum">
              <a:rPr lang="en-US" altLang="en-US" smtClean="0">
                <a:solidFill>
                  <a:srgbClr val="000000"/>
                </a:solidFill>
              </a:rPr>
              <a:pPr eaLnBrk="1" hangingPunct="1"/>
              <a:t>‹#›</a:t>
            </a:fld>
            <a:endParaRPr lang="en-US" altLang="en-US" smtClean="0">
              <a:solidFill>
                <a:srgbClr val="000000"/>
              </a:solidFill>
            </a:endParaRPr>
          </a:p>
        </p:txBody>
      </p:sp>
    </p:spTree>
    <p:extLst>
      <p:ext uri="{BB962C8B-B14F-4D97-AF65-F5344CB8AC3E}">
        <p14:creationId xmlns:p14="http://schemas.microsoft.com/office/powerpoint/2010/main" val="922879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40.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4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audio" Target="../media/audio1.wav"/><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6.bin"/><Relationship Id="rId10" Type="http://schemas.openxmlformats.org/officeDocument/2006/relationships/image" Target="../media/image31.wmf"/><Relationship Id="rId4" Type="http://schemas.openxmlformats.org/officeDocument/2006/relationships/image" Target="../media/image32.jpeg"/><Relationship Id="rId9"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6.jpeg"/><Relationship Id="rId5" Type="http://schemas.openxmlformats.org/officeDocument/2006/relationships/image" Target="../media/image35.w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oleObject" Target="../embeddings/oleObject10.bin"/><Relationship Id="rId7" Type="http://schemas.openxmlformats.org/officeDocument/2006/relationships/image" Target="../media/image54.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2.png"/><Relationship Id="rId5" Type="http://schemas.openxmlformats.org/officeDocument/2006/relationships/oleObject" Target="../embeddings/oleObject11.bin"/><Relationship Id="rId10" Type="http://schemas.openxmlformats.org/officeDocument/2006/relationships/image" Target="../media/image53.png"/><Relationship Id="rId4" Type="http://schemas.openxmlformats.org/officeDocument/2006/relationships/image" Target="../media/image51.wmf"/><Relationship Id="rId9" Type="http://schemas.openxmlformats.org/officeDocument/2006/relationships/oleObject" Target="../embeddings/oleObject12.bin"/></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57.wmf"/><Relationship Id="rId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4CtnUETLIFs"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w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0053"/>
            <a:ext cx="9144000" cy="1077218"/>
          </a:xfrm>
          <a:prstGeom prst="rect">
            <a:avLst/>
          </a:prstGeom>
          <a:solidFill>
            <a:srgbClr val="FF9999"/>
          </a:solidFill>
          <a:ln>
            <a:solidFill>
              <a:schemeClr val="tx1"/>
            </a:solidFill>
          </a:ln>
          <a:effectLst/>
        </p:spPr>
        <p:txBody>
          <a:bodyPr wrap="square">
            <a:spAutoFit/>
          </a:bodyPr>
          <a:lstStyle/>
          <a:p>
            <a:pPr algn="ctr">
              <a:spcBef>
                <a:spcPct val="50000"/>
              </a:spcBef>
            </a:pPr>
            <a:r>
              <a:rPr lang="en-US" sz="3200" b="1" dirty="0" smtClean="0">
                <a:solidFill>
                  <a:srgbClr val="000000"/>
                </a:solidFill>
              </a:rPr>
              <a:t>Chapter 35: The Nature of Light and the Principles of Ray Optics </a:t>
            </a:r>
            <a:endParaRPr lang="en-US" sz="2400" b="1" dirty="0">
              <a:solidFill>
                <a:srgbClr val="000000"/>
              </a:solidFill>
            </a:endParaRPr>
          </a:p>
        </p:txBody>
      </p:sp>
      <p:sp>
        <p:nvSpPr>
          <p:cNvPr id="28677" name="Text Box 5"/>
          <p:cNvSpPr txBox="1">
            <a:spLocks noChangeArrowheads="1"/>
          </p:cNvSpPr>
          <p:nvPr/>
        </p:nvSpPr>
        <p:spPr bwMode="auto">
          <a:xfrm>
            <a:off x="0" y="1143000"/>
            <a:ext cx="9144000"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dirty="0">
                <a:solidFill>
                  <a:srgbClr val="000000"/>
                </a:solidFill>
              </a:rPr>
              <a:t>Reading assignment: 	</a:t>
            </a:r>
            <a:r>
              <a:rPr lang="en-US" sz="1800" dirty="0" smtClean="0">
                <a:solidFill>
                  <a:srgbClr val="000000"/>
                </a:solidFill>
              </a:rPr>
              <a:t>Chapter 35 and selections of chapter 34</a:t>
            </a:r>
            <a:endParaRPr lang="en-US" sz="1800" dirty="0">
              <a:solidFill>
                <a:srgbClr val="000000"/>
              </a:solidFill>
            </a:endParaRPr>
          </a:p>
          <a:p>
            <a:pPr>
              <a:spcBef>
                <a:spcPct val="50000"/>
              </a:spcBef>
            </a:pPr>
            <a:r>
              <a:rPr lang="en-US" sz="1800" dirty="0">
                <a:solidFill>
                  <a:srgbClr val="000000"/>
                </a:solidFill>
              </a:rPr>
              <a:t>Homework </a:t>
            </a:r>
            <a:r>
              <a:rPr lang="en-US" sz="1800" dirty="0" smtClean="0">
                <a:solidFill>
                  <a:srgbClr val="000000"/>
                </a:solidFill>
              </a:rPr>
              <a:t>35.1 (due Monday, April 22): OQ2, OQ4, OQ5, OQ6, OQ7, QQ2, 1, 2, 3, 5, 8, 12, 22, 25, 29</a:t>
            </a:r>
          </a:p>
          <a:p>
            <a:pPr>
              <a:spcBef>
                <a:spcPct val="50000"/>
              </a:spcBef>
            </a:pPr>
            <a:r>
              <a:rPr lang="en-US" sz="1800" dirty="0" smtClean="0">
                <a:solidFill>
                  <a:srgbClr val="000000"/>
                </a:solidFill>
              </a:rPr>
              <a:t>Homework 35.2 (due </a:t>
            </a:r>
            <a:r>
              <a:rPr lang="en-US" sz="1800" dirty="0" smtClean="0">
                <a:solidFill>
                  <a:srgbClr val="000000"/>
                </a:solidFill>
              </a:rPr>
              <a:t>Fri</a:t>
            </a:r>
            <a:r>
              <a:rPr lang="en-US" sz="1800" dirty="0" smtClean="0">
                <a:solidFill>
                  <a:srgbClr val="000000"/>
                </a:solidFill>
              </a:rPr>
              <a:t>day</a:t>
            </a:r>
            <a:r>
              <a:rPr lang="en-US" sz="1800" dirty="0" smtClean="0">
                <a:solidFill>
                  <a:srgbClr val="000000"/>
                </a:solidFill>
              </a:rPr>
              <a:t>, April </a:t>
            </a:r>
            <a:r>
              <a:rPr lang="en-US" sz="1800" dirty="0" smtClean="0">
                <a:solidFill>
                  <a:srgbClr val="000000"/>
                </a:solidFill>
              </a:rPr>
              <a:t>26): </a:t>
            </a:r>
            <a:r>
              <a:rPr lang="en-US" sz="1800" dirty="0" smtClean="0">
                <a:solidFill>
                  <a:srgbClr val="000000"/>
                </a:solidFill>
              </a:rPr>
              <a:t>OQ9, OQ14, OQ15, QQ5, 36, 37, 39, 41, 42, 45, 65</a:t>
            </a:r>
          </a:p>
        </p:txBody>
      </p:sp>
      <mc:AlternateContent xmlns:mc="http://schemas.openxmlformats.org/markup-compatibility/2006" xmlns:a14="http://schemas.microsoft.com/office/drawing/2010/main">
        <mc:Choice Requires="a14">
          <p:sp>
            <p:nvSpPr>
              <p:cNvPr id="3" name="Rectangle 2"/>
              <p:cNvSpPr/>
              <p:nvPr/>
            </p:nvSpPr>
            <p:spPr>
              <a:xfrm>
                <a:off x="0" y="2758209"/>
                <a:ext cx="9144000" cy="4110677"/>
              </a:xfrm>
              <a:prstGeom prst="rect">
                <a:avLst/>
              </a:prstGeom>
              <a:ln>
                <a:solidFill>
                  <a:schemeClr val="tx1"/>
                </a:solidFill>
              </a:ln>
            </p:spPr>
            <p:txBody>
              <a:bodyPr wrap="square">
                <a:spAutoFit/>
              </a:bodyPr>
              <a:lstStyle/>
              <a:p>
                <a:pPr marL="285750" indent="-285750">
                  <a:spcBef>
                    <a:spcPct val="50000"/>
                  </a:spcBef>
                  <a:buFont typeface="Arial" pitchFamily="34" charset="0"/>
                  <a:buChar char="•"/>
                </a:pPr>
                <a:r>
                  <a:rPr lang="en-US" sz="1800" dirty="0" smtClean="0">
                    <a:solidFill>
                      <a:srgbClr val="000000"/>
                    </a:solidFill>
                  </a:rPr>
                  <a:t>Dual Nature of light: Wave &amp; Particle </a:t>
                </a:r>
              </a:p>
              <a:p>
                <a:pPr marL="285750" indent="-285750">
                  <a:spcBef>
                    <a:spcPct val="50000"/>
                  </a:spcBef>
                  <a:buFont typeface="Arial" pitchFamily="34" charset="0"/>
                  <a:buChar char="•"/>
                </a:pPr>
                <a:r>
                  <a:rPr lang="en-US" sz="1800" dirty="0" smtClean="0">
                    <a:solidFill>
                      <a:srgbClr val="000000"/>
                    </a:solidFill>
                  </a:rPr>
                  <a:t>Energy of light (photon): </a:t>
                </a:r>
                <a14:m>
                  <m:oMath xmlns:m="http://schemas.openxmlformats.org/officeDocument/2006/math">
                    <m:r>
                      <a:rPr lang="en-US" sz="1800" b="0" i="1" smtClean="0">
                        <a:solidFill>
                          <a:srgbClr val="000000"/>
                        </a:solidFill>
                        <a:latin typeface="Cambria Math" panose="02040503050406030204" pitchFamily="18" charset="0"/>
                      </a:rPr>
                      <m:t>𝐸</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h𝑓</m:t>
                    </m:r>
                  </m:oMath>
                </a14:m>
                <a:endParaRPr lang="en-US" sz="1800" dirty="0">
                  <a:solidFill>
                    <a:srgbClr val="000000"/>
                  </a:solidFill>
                </a:endParaRPr>
              </a:p>
              <a:p>
                <a:pPr marL="285750" indent="-285750">
                  <a:spcBef>
                    <a:spcPct val="50000"/>
                  </a:spcBef>
                  <a:buFont typeface="Arial" pitchFamily="34" charset="0"/>
                  <a:buChar char="•"/>
                </a:pPr>
                <a:r>
                  <a:rPr lang="en-US" sz="1800" dirty="0" smtClean="0">
                    <a:solidFill>
                      <a:srgbClr val="000000"/>
                    </a:solidFill>
                  </a:rPr>
                  <a:t>Light as an electromagnetic wave; speed of light in vacuum, c = 3.00·10</a:t>
                </a:r>
                <a:r>
                  <a:rPr lang="en-US" sz="1800" baseline="30000" dirty="0" smtClean="0">
                    <a:solidFill>
                      <a:srgbClr val="000000"/>
                    </a:solidFill>
                  </a:rPr>
                  <a:t>8 </a:t>
                </a:r>
                <a:r>
                  <a:rPr lang="en-US" sz="1800" dirty="0" smtClean="0">
                    <a:solidFill>
                      <a:srgbClr val="000000"/>
                    </a:solidFill>
                  </a:rPr>
                  <a:t>m/s</a:t>
                </a:r>
                <a:endParaRPr lang="en-US" sz="1800" dirty="0">
                  <a:solidFill>
                    <a:srgbClr val="000000"/>
                  </a:solidFill>
                </a:endParaRPr>
              </a:p>
              <a:p>
                <a:pPr marL="285750" indent="-285750">
                  <a:spcBef>
                    <a:spcPct val="50000"/>
                  </a:spcBef>
                  <a:buFont typeface="Arial" pitchFamily="34" charset="0"/>
                  <a:buChar char="•"/>
                </a:pPr>
                <a:r>
                  <a:rPr lang="en-US" sz="1800" dirty="0" smtClean="0">
                    <a:solidFill>
                      <a:srgbClr val="000000"/>
                    </a:solidFill>
                  </a:rPr>
                  <a:t>In chapters 35 &amp; 36 we will treat light as simple, straight, rays (good approximation when features are larger than wavelength of light, </a:t>
                </a:r>
                <a14:m>
                  <m:oMath xmlns:m="http://schemas.openxmlformats.org/officeDocument/2006/math">
                    <m:r>
                      <a:rPr lang="en-US" sz="1800" b="0" i="1" smtClean="0">
                        <a:solidFill>
                          <a:srgbClr val="000000"/>
                        </a:solidFill>
                        <a:latin typeface="Cambria Math" panose="02040503050406030204" pitchFamily="18" charset="0"/>
                      </a:rPr>
                      <m:t>𝑑</m:t>
                    </m:r>
                    <m:r>
                      <a:rPr lang="en-US" sz="1800" b="0" i="1" smtClean="0">
                        <a:solidFill>
                          <a:srgbClr val="000000"/>
                        </a:solidFill>
                        <a:latin typeface="Cambria Math" panose="02040503050406030204" pitchFamily="18" charset="0"/>
                        <a:ea typeface="Cambria Math" panose="02040503050406030204" pitchFamily="18" charset="0"/>
                      </a:rPr>
                      <m:t>≫</m:t>
                    </m:r>
                    <m:r>
                      <a:rPr lang="en-US" sz="1800" b="0" i="1" smtClean="0">
                        <a:solidFill>
                          <a:srgbClr val="000000"/>
                        </a:solidFill>
                        <a:latin typeface="Cambria Math" panose="02040503050406030204" pitchFamily="18" charset="0"/>
                        <a:ea typeface="Cambria Math" panose="02040503050406030204" pitchFamily="18" charset="0"/>
                      </a:rPr>
                      <m:t>𝜆</m:t>
                    </m:r>
                    <m:r>
                      <a:rPr lang="en-US" sz="1800" b="0" i="0" smtClean="0">
                        <a:solidFill>
                          <a:srgbClr val="000000"/>
                        </a:solidFill>
                        <a:latin typeface="Cambria Math" panose="02040503050406030204" pitchFamily="18" charset="0"/>
                        <a:ea typeface="Cambria Math" panose="02040503050406030204" pitchFamily="18" charset="0"/>
                      </a:rPr>
                      <m:t>)</m:t>
                    </m:r>
                  </m:oMath>
                </a14:m>
                <a:endParaRPr lang="en-US" sz="1800" dirty="0" smtClean="0">
                  <a:solidFill>
                    <a:srgbClr val="000000"/>
                  </a:solidFill>
                </a:endParaRPr>
              </a:p>
              <a:p>
                <a:pPr marL="285750" indent="-285750">
                  <a:spcBef>
                    <a:spcPct val="50000"/>
                  </a:spcBef>
                  <a:buFont typeface="Arial" pitchFamily="34" charset="0"/>
                  <a:buChar char="•"/>
                </a:pPr>
                <a:r>
                  <a:rPr lang="en-US" sz="1800" dirty="0" smtClean="0">
                    <a:solidFill>
                      <a:srgbClr val="000000"/>
                    </a:solidFill>
                  </a:rPr>
                  <a:t>Reflection: incident angle = reflected angle: </a:t>
                </a:r>
                <a14:m>
                  <m:oMath xmlns:m="http://schemas.openxmlformats.org/officeDocument/2006/math">
                    <m:sSup>
                      <m:sSupPr>
                        <m:ctrlPr>
                          <a:rPr lang="en-US" sz="1800" b="0" i="1" smtClean="0">
                            <a:solidFill>
                              <a:srgbClr val="000000"/>
                            </a:solidFill>
                            <a:latin typeface="Cambria Math" panose="02040503050406030204" pitchFamily="18" charset="0"/>
                            <a:ea typeface="Cambria Math" panose="02040503050406030204" pitchFamily="18" charset="0"/>
                          </a:rPr>
                        </m:ctrlPr>
                      </m:sSupPr>
                      <m:e>
                        <m:r>
                          <a:rPr lang="en-US" sz="1800" i="1" smtClean="0">
                            <a:solidFill>
                              <a:srgbClr val="000000"/>
                            </a:solidFill>
                            <a:latin typeface="Cambria Math" panose="02040503050406030204" pitchFamily="18" charset="0"/>
                            <a:ea typeface="Cambria Math" panose="02040503050406030204" pitchFamily="18" charset="0"/>
                          </a:rPr>
                          <m:t>𝜃</m:t>
                        </m:r>
                      </m:e>
                      <m:sup>
                        <m:r>
                          <a:rPr lang="en-US" sz="1800" b="0" i="1" smtClean="0">
                            <a:solidFill>
                              <a:srgbClr val="000000"/>
                            </a:solidFill>
                            <a:latin typeface="Cambria Math" panose="02040503050406030204" pitchFamily="18" charset="0"/>
                            <a:ea typeface="Cambria Math" panose="02040503050406030204" pitchFamily="18" charset="0"/>
                          </a:rPr>
                          <m:t>′</m:t>
                        </m:r>
                      </m:sup>
                    </m:sSup>
                    <m:r>
                      <a:rPr lang="en-US" sz="1800" b="0" i="1" smtClean="0">
                        <a:solidFill>
                          <a:srgbClr val="000000"/>
                        </a:solidFill>
                        <a:latin typeface="Cambria Math" panose="02040503050406030204" pitchFamily="18" charset="0"/>
                        <a:ea typeface="Cambria Math" panose="02040503050406030204" pitchFamily="18" charset="0"/>
                      </a:rPr>
                      <m:t>=</m:t>
                    </m:r>
                    <m:r>
                      <a:rPr lang="en-US" sz="1800" b="0" i="1" smtClean="0">
                        <a:solidFill>
                          <a:srgbClr val="000000"/>
                        </a:solidFill>
                        <a:latin typeface="Cambria Math" panose="02040503050406030204" pitchFamily="18" charset="0"/>
                        <a:ea typeface="Cambria Math" panose="02040503050406030204" pitchFamily="18" charset="0"/>
                      </a:rPr>
                      <m:t>𝜃</m:t>
                    </m:r>
                  </m:oMath>
                </a14:m>
                <a:endParaRPr lang="en-US" sz="1800" dirty="0">
                  <a:solidFill>
                    <a:srgbClr val="000000"/>
                  </a:solidFill>
                </a:endParaRPr>
              </a:p>
              <a:p>
                <a:pPr marL="285750" indent="-285750">
                  <a:spcBef>
                    <a:spcPct val="50000"/>
                  </a:spcBef>
                  <a:buFont typeface="Arial" pitchFamily="34" charset="0"/>
                  <a:buChar char="•"/>
                </a:pPr>
                <a:r>
                  <a:rPr lang="en-US" sz="1800" dirty="0" smtClean="0">
                    <a:solidFill>
                      <a:srgbClr val="000000"/>
                    </a:solidFill>
                  </a:rPr>
                  <a:t>Refraction and Snell’s law: </a:t>
                </a:r>
                <a14:m>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𝑛</m:t>
                        </m:r>
                      </m:e>
                      <m:sub>
                        <m:r>
                          <a:rPr lang="en-US" sz="1800" b="0" i="1" smtClean="0">
                            <a:solidFill>
                              <a:srgbClr val="000000"/>
                            </a:solidFill>
                            <a:latin typeface="Cambria Math" panose="02040503050406030204" pitchFamily="18" charset="0"/>
                          </a:rPr>
                          <m:t>1</m:t>
                        </m:r>
                      </m:sub>
                    </m:sSub>
                    <m:r>
                      <a:rPr lang="en-US" sz="1800" b="0" i="1" smtClean="0">
                        <a:solidFill>
                          <a:srgbClr val="000000"/>
                        </a:solidFill>
                        <a:latin typeface="Cambria Math" panose="02040503050406030204" pitchFamily="18" charset="0"/>
                      </a:rPr>
                      <m:t>𝑠𝑖𝑛</m:t>
                    </m:r>
                    <m:sSub>
                      <m:sSubPr>
                        <m:ctrlPr>
                          <a:rPr lang="en-US" sz="1800" b="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ea typeface="Cambria Math" panose="02040503050406030204" pitchFamily="18" charset="0"/>
                          </a:rPr>
                          <m:t>𝜃</m:t>
                        </m:r>
                      </m:e>
                      <m:sub>
                        <m:r>
                          <a:rPr lang="en-US" sz="1800" b="0" i="1" smtClean="0">
                            <a:solidFill>
                              <a:srgbClr val="000000"/>
                            </a:solidFill>
                            <a:latin typeface="Cambria Math" panose="02040503050406030204" pitchFamily="18" charset="0"/>
                          </a:rPr>
                          <m:t>1</m:t>
                        </m:r>
                      </m:sub>
                    </m:sSub>
                    <m:r>
                      <a:rPr lang="en-US" sz="1800" b="0"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𝑛</m:t>
                        </m:r>
                      </m:e>
                      <m:sub>
                        <m:r>
                          <a:rPr lang="en-US" sz="1800" b="0" i="1" smtClean="0">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𝑠𝑖𝑛</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ea typeface="Cambria Math" panose="02040503050406030204" pitchFamily="18" charset="0"/>
                          </a:rPr>
                          <m:t>𝜃</m:t>
                        </m:r>
                      </m:e>
                      <m:sub>
                        <m:r>
                          <a:rPr lang="en-US" sz="1800" b="0" i="1" smtClean="0">
                            <a:solidFill>
                              <a:srgbClr val="000000"/>
                            </a:solidFill>
                            <a:latin typeface="Cambria Math" panose="02040503050406030204" pitchFamily="18" charset="0"/>
                            <a:ea typeface="Cambria Math" panose="02040503050406030204" pitchFamily="18" charset="0"/>
                          </a:rPr>
                          <m:t>2</m:t>
                        </m:r>
                      </m:sub>
                    </m:sSub>
                  </m:oMath>
                </a14:m>
                <a:r>
                  <a:rPr lang="en-US" sz="1800" dirty="0" smtClean="0">
                    <a:solidFill>
                      <a:srgbClr val="000000"/>
                    </a:solidFill>
                  </a:rPr>
                  <a:t>, index of refraction </a:t>
                </a:r>
                <a14:m>
                  <m:oMath xmlns:m="http://schemas.openxmlformats.org/officeDocument/2006/math">
                    <m:r>
                      <a:rPr lang="en-US" sz="1800" b="0" i="1" smtClean="0">
                        <a:solidFill>
                          <a:srgbClr val="000000"/>
                        </a:solidFill>
                        <a:latin typeface="Cambria Math" panose="02040503050406030204" pitchFamily="18" charset="0"/>
                      </a:rPr>
                      <m:t>𝑛</m:t>
                    </m:r>
                    <m:r>
                      <a:rPr lang="en-US" sz="1800" b="0" i="1" smtClean="0">
                        <a:solidFill>
                          <a:srgbClr val="000000"/>
                        </a:solidFill>
                        <a:latin typeface="Cambria Math" panose="02040503050406030204" pitchFamily="18" charset="0"/>
                      </a:rPr>
                      <m:t>=</m:t>
                    </m:r>
                    <m:f>
                      <m:fPr>
                        <m:ctrlPr>
                          <a:rPr lang="en-US" sz="1800" b="0" i="1" smtClean="0">
                            <a:solidFill>
                              <a:srgbClr val="000000"/>
                            </a:solidFill>
                            <a:latin typeface="Cambria Math" panose="02040503050406030204" pitchFamily="18" charset="0"/>
                          </a:rPr>
                        </m:ctrlPr>
                      </m:fPr>
                      <m:num>
                        <m:r>
                          <a:rPr lang="en-US" sz="1800" b="0" i="1" smtClean="0">
                            <a:solidFill>
                              <a:srgbClr val="000000"/>
                            </a:solidFill>
                            <a:latin typeface="Cambria Math" panose="02040503050406030204" pitchFamily="18" charset="0"/>
                          </a:rPr>
                          <m:t>𝑐</m:t>
                        </m:r>
                      </m:num>
                      <m:den>
                        <m:r>
                          <a:rPr lang="en-US" sz="1800" b="0" i="1" smtClean="0">
                            <a:solidFill>
                              <a:srgbClr val="000000"/>
                            </a:solidFill>
                            <a:latin typeface="Cambria Math" panose="02040503050406030204" pitchFamily="18" charset="0"/>
                          </a:rPr>
                          <m:t>𝑣</m:t>
                        </m:r>
                      </m:den>
                    </m:f>
                  </m:oMath>
                </a14:m>
                <a:endParaRPr lang="en-US" sz="1800" dirty="0">
                  <a:solidFill>
                    <a:srgbClr val="000000"/>
                  </a:solidFill>
                </a:endParaRPr>
              </a:p>
              <a:p>
                <a:pPr marL="285750" indent="-285750">
                  <a:spcBef>
                    <a:spcPct val="50000"/>
                  </a:spcBef>
                  <a:buFont typeface="Arial" pitchFamily="34" charset="0"/>
                  <a:buChar char="•"/>
                </a:pPr>
                <a:r>
                  <a:rPr lang="en-US" sz="1800" dirty="0" smtClean="0">
                    <a:solidFill>
                      <a:srgbClr val="000000"/>
                    </a:solidFill>
                  </a:rPr>
                  <a:t>Huygens’s Principle (wavelets create new wave front)</a:t>
                </a:r>
              </a:p>
              <a:p>
                <a:pPr marL="285750" indent="-285750">
                  <a:spcBef>
                    <a:spcPct val="50000"/>
                  </a:spcBef>
                  <a:buFont typeface="Arial" pitchFamily="34" charset="0"/>
                  <a:buChar char="•"/>
                </a:pPr>
                <a:r>
                  <a:rPr lang="en-US" sz="1800" dirty="0" smtClean="0">
                    <a:solidFill>
                      <a:srgbClr val="000000"/>
                    </a:solidFill>
                  </a:rPr>
                  <a:t>Dispersion (index of refraction, n, depends on wavelength)</a:t>
                </a:r>
              </a:p>
              <a:p>
                <a:pPr marL="285750" indent="-285750">
                  <a:spcBef>
                    <a:spcPct val="50000"/>
                  </a:spcBef>
                  <a:buFont typeface="Arial" pitchFamily="34" charset="0"/>
                  <a:buChar char="•"/>
                </a:pPr>
                <a:r>
                  <a:rPr lang="en-US" sz="1800" dirty="0" smtClean="0">
                    <a:solidFill>
                      <a:srgbClr val="000000"/>
                    </a:solidFill>
                  </a:rPr>
                  <a:t>Total internal reflection</a:t>
                </a:r>
                <a:endParaRPr lang="en-US" sz="1800" dirty="0">
                  <a:solidFill>
                    <a:srgbClr val="00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0" y="2758209"/>
                <a:ext cx="9144000" cy="4110677"/>
              </a:xfrm>
              <a:prstGeom prst="rect">
                <a:avLst/>
              </a:prstGeom>
              <a:blipFill>
                <a:blip r:embed="rId3"/>
                <a:stretch>
                  <a:fillRect l="-333" t="-591" b="-1182"/>
                </a:stretch>
              </a:blipFill>
              <a:ln>
                <a:solidFill>
                  <a:schemeClr val="tx1"/>
                </a:solidFill>
              </a:ln>
            </p:spPr>
            <p:txBody>
              <a:bodyPr/>
              <a:lstStyle/>
              <a:p>
                <a:r>
                  <a:rPr lang="en-US">
                    <a:noFill/>
                  </a:rPr>
                  <a:t> </a:t>
                </a:r>
              </a:p>
            </p:txBody>
          </p:sp>
        </mc:Fallback>
      </mc:AlternateContent>
      <p:pic>
        <p:nvPicPr>
          <p:cNvPr id="5" name="Picture 4" descr="3510b"/>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7365"/>
          <a:stretch/>
        </p:blipFill>
        <p:spPr bwMode="auto">
          <a:xfrm>
            <a:off x="7772400" y="4496788"/>
            <a:ext cx="1295401" cy="86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35CO"/>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399" y="5761096"/>
            <a:ext cx="1295401" cy="97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676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0053"/>
            <a:ext cx="9144000" cy="584775"/>
          </a:xfrm>
          <a:prstGeom prst="rect">
            <a:avLst/>
          </a:prstGeom>
          <a:solidFill>
            <a:srgbClr val="FF9999"/>
          </a:solidFill>
          <a:ln>
            <a:solidFill>
              <a:schemeClr val="tx1"/>
            </a:solidFill>
          </a:ln>
          <a:effectLst/>
        </p:spPr>
        <p:txBody>
          <a:bodyPr wrap="square">
            <a:spAutoFit/>
          </a:bodyPr>
          <a:lstStyle/>
          <a:p>
            <a:pPr algn="ctr">
              <a:spcBef>
                <a:spcPct val="50000"/>
              </a:spcBef>
            </a:pPr>
            <a:r>
              <a:rPr lang="en-US" sz="3200" dirty="0" smtClean="0">
                <a:solidFill>
                  <a:srgbClr val="000000"/>
                </a:solidFill>
              </a:rPr>
              <a:t>The Ray Approximation (geometric optics)</a:t>
            </a:r>
            <a:endParaRPr lang="en-US" sz="2400" dirty="0">
              <a:solidFill>
                <a:srgbClr val="000000"/>
              </a:solidFill>
            </a:endParaRPr>
          </a:p>
        </p:txBody>
      </p:sp>
      <mc:AlternateContent xmlns:mc="http://schemas.openxmlformats.org/markup-compatibility/2006" xmlns:a14="http://schemas.microsoft.com/office/drawing/2010/main">
        <mc:Choice Requires="a14">
          <p:sp>
            <p:nvSpPr>
              <p:cNvPr id="5" name="Text Box 5"/>
              <p:cNvSpPr txBox="1">
                <a:spLocks noChangeArrowheads="1"/>
              </p:cNvSpPr>
              <p:nvPr/>
            </p:nvSpPr>
            <p:spPr bwMode="auto">
              <a:xfrm>
                <a:off x="-1" y="609600"/>
                <a:ext cx="9144000" cy="2308324"/>
              </a:xfrm>
              <a:prstGeom prst="rect">
                <a:avLst/>
              </a:prstGeom>
              <a:noFill/>
              <a:ln w="9525">
                <a:solidFill>
                  <a:schemeClr val="tx1"/>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119063" indent="-119063">
                  <a:lnSpc>
                    <a:spcPct val="150000"/>
                  </a:lnSpc>
                  <a:spcBef>
                    <a:spcPct val="50000"/>
                  </a:spcBef>
                  <a:buFont typeface="Arial" panose="020B0604020202020204" pitchFamily="34" charset="0"/>
                  <a:buChar char="•"/>
                </a:pPr>
                <a:r>
                  <a:rPr lang="en-US" sz="1600" dirty="0" smtClean="0">
                    <a:solidFill>
                      <a:srgbClr val="000000"/>
                    </a:solidFill>
                  </a:rPr>
                  <a:t>In the next two chapters, we will treat light as simple, straight rays </a:t>
                </a:r>
                <a:r>
                  <a:rPr lang="en-US" sz="1600" b="1" dirty="0" smtClean="0">
                    <a:solidFill>
                      <a:srgbClr val="000000"/>
                    </a:solidFill>
                  </a:rPr>
                  <a:t>(</a:t>
                </a:r>
                <a:r>
                  <a:rPr lang="en-US" sz="1600" b="1" dirty="0" smtClean="0">
                    <a:solidFill>
                      <a:srgbClr val="000000"/>
                    </a:solidFill>
                    <a:sym typeface="Wingdings" panose="05000000000000000000" pitchFamily="2" charset="2"/>
                  </a:rPr>
                  <a:t> </a:t>
                </a:r>
                <a:r>
                  <a:rPr lang="en-US" sz="1600" b="1" dirty="0" smtClean="0">
                    <a:solidFill>
                      <a:srgbClr val="000000"/>
                    </a:solidFill>
                  </a:rPr>
                  <a:t>ray optics or geometric optics</a:t>
                </a:r>
                <a:r>
                  <a:rPr lang="en-US" sz="1600" dirty="0" smtClean="0">
                    <a:solidFill>
                      <a:srgbClr val="000000"/>
                    </a:solidFill>
                  </a:rPr>
                  <a:t>).  </a:t>
                </a:r>
              </a:p>
              <a:p>
                <a:pPr marL="119063" indent="-119063">
                  <a:lnSpc>
                    <a:spcPct val="150000"/>
                  </a:lnSpc>
                  <a:spcBef>
                    <a:spcPct val="50000"/>
                  </a:spcBef>
                  <a:buFont typeface="Arial" panose="020B0604020202020204" pitchFamily="34" charset="0"/>
                  <a:buChar char="•"/>
                </a:pPr>
                <a:r>
                  <a:rPr lang="en-US" sz="1600" b="1" dirty="0" smtClean="0">
                    <a:solidFill>
                      <a:srgbClr val="000000"/>
                    </a:solidFill>
                  </a:rPr>
                  <a:t>Ray approximation: </a:t>
                </a:r>
                <a:r>
                  <a:rPr lang="en-US" sz="1600" dirty="0" smtClean="0">
                    <a:solidFill>
                      <a:srgbClr val="000000"/>
                    </a:solidFill>
                  </a:rPr>
                  <a:t>The rays of a given wave are straight lines along the propagation direction, perpendicular to the wave front. </a:t>
                </a:r>
              </a:p>
              <a:p>
                <a:pPr marL="119063" indent="-119063">
                  <a:lnSpc>
                    <a:spcPct val="150000"/>
                  </a:lnSpc>
                  <a:spcBef>
                    <a:spcPct val="50000"/>
                  </a:spcBef>
                  <a:buFont typeface="Arial" panose="020B0604020202020204" pitchFamily="34" charset="0"/>
                  <a:buChar char="•"/>
                </a:pPr>
                <a:r>
                  <a:rPr lang="en-US" sz="1600" dirty="0" smtClean="0">
                    <a:solidFill>
                      <a:srgbClr val="000000"/>
                    </a:solidFill>
                  </a:rPr>
                  <a:t>Good approximation when features are a larger than the wavelength of light; </a:t>
                </a:r>
                <a14:m>
                  <m:oMath xmlns:m="http://schemas.openxmlformats.org/officeDocument/2006/math">
                    <m:r>
                      <a:rPr lang="en-US" sz="1600" i="1">
                        <a:solidFill>
                          <a:srgbClr val="000000"/>
                        </a:solidFill>
                        <a:latin typeface="Cambria Math" panose="02040503050406030204" pitchFamily="18" charset="0"/>
                        <a:ea typeface="Cambria Math" panose="02040503050406030204" pitchFamily="18" charset="0"/>
                      </a:rPr>
                      <m:t>𝜆</m:t>
                    </m:r>
                    <m:r>
                      <a:rPr lang="en-US" sz="1600" i="1" smtClean="0">
                        <a:solidFill>
                          <a:srgbClr val="000000"/>
                        </a:solidFill>
                        <a:latin typeface="Cambria Math" panose="02040503050406030204" pitchFamily="18" charset="0"/>
                        <a:ea typeface="Cambria Math" panose="02040503050406030204" pitchFamily="18" charset="0"/>
                      </a:rPr>
                      <m:t>≪</m:t>
                    </m:r>
                    <m:r>
                      <a:rPr lang="en-US" sz="1600" b="0" i="1" smtClean="0">
                        <a:solidFill>
                          <a:srgbClr val="000000"/>
                        </a:solidFill>
                        <a:latin typeface="Cambria Math" panose="02040503050406030204" pitchFamily="18" charset="0"/>
                        <a:ea typeface="Cambria Math" panose="02040503050406030204" pitchFamily="18" charset="0"/>
                      </a:rPr>
                      <m:t>𝑑</m:t>
                    </m:r>
                  </m:oMath>
                </a14:m>
                <a:r>
                  <a:rPr lang="en-US" sz="1600" dirty="0" smtClean="0">
                    <a:solidFill>
                      <a:srgbClr val="000000"/>
                    </a:solidFill>
                  </a:rPr>
                  <a:t>.</a:t>
                </a:r>
              </a:p>
              <a:p>
                <a:pPr marL="119063" indent="-119063">
                  <a:lnSpc>
                    <a:spcPct val="150000"/>
                  </a:lnSpc>
                  <a:spcBef>
                    <a:spcPct val="50000"/>
                  </a:spcBef>
                  <a:buFont typeface="Arial" panose="020B0604020202020204" pitchFamily="34" charset="0"/>
                  <a:buChar char="•"/>
                </a:pPr>
                <a:r>
                  <a:rPr lang="en-US" sz="1600" dirty="0">
                    <a:solidFill>
                      <a:srgbClr val="000000"/>
                    </a:solidFill>
                  </a:rPr>
                  <a:t>When we see an object, l</a:t>
                </a:r>
                <a:r>
                  <a:rPr lang="en-US" sz="1600" dirty="0" smtClean="0">
                    <a:solidFill>
                      <a:srgbClr val="000000"/>
                    </a:solidFill>
                  </a:rPr>
                  <a:t>ight rays are coming from the object enter our eye.</a:t>
                </a:r>
              </a:p>
            </p:txBody>
          </p:sp>
        </mc:Choice>
        <mc:Fallback xmlns="">
          <p:sp>
            <p:nvSpPr>
              <p:cNvPr id="5" name="Text Box 5"/>
              <p:cNvSpPr txBox="1">
                <a:spLocks noRot="1" noChangeAspect="1" noMove="1" noResize="1" noEditPoints="1" noAdjustHandles="1" noChangeArrowheads="1" noChangeShapeType="1" noTextEdit="1"/>
              </p:cNvSpPr>
              <p:nvPr/>
            </p:nvSpPr>
            <p:spPr bwMode="auto">
              <a:xfrm>
                <a:off x="-1" y="609600"/>
                <a:ext cx="9144000" cy="2308324"/>
              </a:xfrm>
              <a:prstGeom prst="rect">
                <a:avLst/>
              </a:prstGeom>
              <a:blipFill rotWithShape="0">
                <a:blip r:embed="rId3"/>
                <a:stretch>
                  <a:fillRect l="-200" b="-262"/>
                </a:stretch>
              </a:blip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6" name="Picture 4" descr="35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71" y="3496482"/>
            <a:ext cx="6705600" cy="328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6917870" y="5858470"/>
                <a:ext cx="2226129" cy="923330"/>
              </a:xfrm>
              <a:prstGeom prst="rect">
                <a:avLst/>
              </a:prstGeom>
              <a:noFill/>
            </p:spPr>
            <p:txBody>
              <a:bodyPr wrap="square" rtlCol="0">
                <a:spAutoFit/>
              </a:bodyPr>
              <a:lstStyle/>
              <a:p>
                <a:pPr>
                  <a:lnSpc>
                    <a:spcPct val="150000"/>
                  </a:lnSpc>
                </a:pPr>
                <a:r>
                  <a:rPr lang="en-US" sz="1200" dirty="0" smtClean="0">
                    <a:solidFill>
                      <a:schemeClr val="tx1"/>
                    </a:solidFill>
                  </a:rPr>
                  <a:t>When </a:t>
                </a:r>
                <a14:m>
                  <m:oMath xmlns:m="http://schemas.openxmlformats.org/officeDocument/2006/math">
                    <m:r>
                      <a:rPr lang="en-US" sz="1200" i="1">
                        <a:solidFill>
                          <a:srgbClr val="000000"/>
                        </a:solidFill>
                        <a:latin typeface="Cambria Math" panose="02040503050406030204" pitchFamily="18" charset="0"/>
                        <a:ea typeface="Cambria Math" panose="02040503050406030204" pitchFamily="18" charset="0"/>
                      </a:rPr>
                      <m:t>𝜆</m:t>
                    </m:r>
                    <m:r>
                      <a:rPr lang="en-US" sz="1200" i="1" smtClean="0">
                        <a:solidFill>
                          <a:srgbClr val="000000"/>
                        </a:solidFill>
                        <a:latin typeface="Cambria Math" panose="02040503050406030204" pitchFamily="18" charset="0"/>
                        <a:ea typeface="Cambria Math" panose="02040503050406030204" pitchFamily="18" charset="0"/>
                      </a:rPr>
                      <m:t>≫</m:t>
                    </m:r>
                    <m:r>
                      <a:rPr lang="en-US" sz="1200" b="0" i="1" smtClean="0">
                        <a:solidFill>
                          <a:srgbClr val="000000"/>
                        </a:solidFill>
                        <a:latin typeface="Cambria Math" panose="02040503050406030204" pitchFamily="18" charset="0"/>
                        <a:ea typeface="Cambria Math" panose="02040503050406030204" pitchFamily="18" charset="0"/>
                      </a:rPr>
                      <m:t>𝑑</m:t>
                    </m:r>
                  </m:oMath>
                </a14:m>
                <a:r>
                  <a:rPr lang="en-US" sz="1200" dirty="0" smtClean="0">
                    <a:solidFill>
                      <a:srgbClr val="000000"/>
                    </a:solidFill>
                  </a:rPr>
                  <a:t>, we get phenomena like diffraction and interference (chapter 37 &amp; 38) </a:t>
                </a:r>
                <a:endParaRPr lang="en-US" sz="12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917870" y="5858470"/>
                <a:ext cx="2226129" cy="923330"/>
              </a:xfrm>
              <a:prstGeom prst="rect">
                <a:avLst/>
              </a:prstGeom>
              <a:blipFill rotWithShape="0">
                <a:blip r:embed="rId5"/>
                <a:stretch>
                  <a:fillRect l="-274" r="-822" b="-658"/>
                </a:stretch>
              </a:blipFill>
            </p:spPr>
            <p:txBody>
              <a:bodyPr/>
              <a:lstStyle/>
              <a:p>
                <a:r>
                  <a:rPr lang="en-US">
                    <a:noFill/>
                  </a:rPr>
                  <a:t> </a:t>
                </a:r>
              </a:p>
            </p:txBody>
          </p:sp>
        </mc:Fallback>
      </mc:AlternateContent>
    </p:spTree>
    <p:extLst>
      <p:ext uri="{BB962C8B-B14F-4D97-AF65-F5344CB8AC3E}">
        <p14:creationId xmlns:p14="http://schemas.microsoft.com/office/powerpoint/2010/main" val="1295042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15388"/>
            <a:ext cx="5486400" cy="1138773"/>
          </a:xfrm>
          <a:prstGeom prst="rect">
            <a:avLst/>
          </a:prstGeom>
          <a:solidFill>
            <a:srgbClr val="FF9999"/>
          </a:solidFill>
          <a:ln>
            <a:solidFill>
              <a:schemeClr val="tx1"/>
            </a:solidFill>
          </a:ln>
          <a:effectLst/>
        </p:spPr>
        <p:txBody>
          <a:bodyPr wrap="square">
            <a:spAutoFit/>
          </a:bodyPr>
          <a:lstStyle/>
          <a:p>
            <a:pPr algn="ctr">
              <a:spcBef>
                <a:spcPct val="50000"/>
              </a:spcBef>
            </a:pPr>
            <a:r>
              <a:rPr lang="en-US" sz="3200" dirty="0" smtClean="0">
                <a:solidFill>
                  <a:srgbClr val="000000"/>
                </a:solidFill>
              </a:rPr>
              <a:t>The law of reflection</a:t>
            </a:r>
          </a:p>
          <a:p>
            <a:pPr algn="ctr">
              <a:spcBef>
                <a:spcPct val="50000"/>
              </a:spcBef>
            </a:pPr>
            <a:r>
              <a:rPr lang="en-US" sz="2400" dirty="0">
                <a:solidFill>
                  <a:srgbClr val="000000"/>
                </a:solidFill>
              </a:rPr>
              <a:t>Incident angle = reflected </a:t>
            </a:r>
            <a:r>
              <a:rPr lang="en-US" sz="2400" dirty="0" smtClean="0">
                <a:solidFill>
                  <a:srgbClr val="000000"/>
                </a:solidFill>
              </a:rPr>
              <a:t>angle</a:t>
            </a:r>
            <a:endParaRPr lang="en-US" sz="2400" dirty="0">
              <a:solidFill>
                <a:srgbClr val="000000"/>
              </a:solidFill>
            </a:endParaRPr>
          </a:p>
        </p:txBody>
      </p:sp>
      <p:pic>
        <p:nvPicPr>
          <p:cNvPr id="7" name="Picture 4" descr="35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708049"/>
            <a:ext cx="2895600" cy="127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3505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0501" y="2189138"/>
            <a:ext cx="1404186" cy="78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3505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0684" y="2189138"/>
            <a:ext cx="1404185" cy="78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p:cNvSpPr/>
              <p:nvPr/>
            </p:nvSpPr>
            <p:spPr>
              <a:xfrm>
                <a:off x="5149510" y="3690575"/>
                <a:ext cx="3613490" cy="2308324"/>
              </a:xfrm>
              <a:prstGeom prst="rect">
                <a:avLst/>
              </a:prstGeom>
              <a:solidFill>
                <a:srgbClr val="FF9999"/>
              </a:solidFill>
              <a:ln>
                <a:solidFill>
                  <a:schemeClr val="tx1"/>
                </a:solidFill>
              </a:ln>
            </p:spPr>
            <p:txBody>
              <a:bodyPr wrap="non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𝜃</m:t>
                          </m:r>
                        </m:e>
                        <m:sub>
                          <m:r>
                            <a:rPr lang="en-US" i="1">
                              <a:solidFill>
                                <a:srgbClr val="000000"/>
                              </a:solidFill>
                              <a:latin typeface="Cambria Math" panose="02040503050406030204" pitchFamily="18" charset="0"/>
                              <a:ea typeface="Cambria Math" panose="02040503050406030204" pitchFamily="18" charset="0"/>
                            </a:rPr>
                            <m:t>1</m:t>
                          </m:r>
                        </m:sub>
                      </m:sSub>
                      <m:r>
                        <a:rPr lang="en-US" i="1">
                          <a:solidFill>
                            <a:srgbClr val="000000"/>
                          </a:solidFill>
                          <a:latin typeface="Cambria Math" panose="02040503050406030204" pitchFamily="18" charset="0"/>
                          <a:ea typeface="Cambria Math" panose="02040503050406030204" pitchFamily="18" charset="0"/>
                        </a:rPr>
                        <m:t>=</m:t>
                      </m:r>
                      <m:sSubSup>
                        <m:sSubSupPr>
                          <m:ctrlPr>
                            <a:rPr lang="en-US" i="1">
                              <a:solidFill>
                                <a:srgbClr val="000000"/>
                              </a:solidFill>
                              <a:latin typeface="Cambria Math" panose="02040503050406030204" pitchFamily="18" charset="0"/>
                              <a:ea typeface="Cambria Math" panose="02040503050406030204" pitchFamily="18" charset="0"/>
                            </a:rPr>
                          </m:ctrlPr>
                        </m:sSubSupPr>
                        <m:e>
                          <m:r>
                            <a:rPr lang="en-US" i="1">
                              <a:solidFill>
                                <a:srgbClr val="000000"/>
                              </a:solidFill>
                              <a:latin typeface="Cambria Math" panose="02040503050406030204" pitchFamily="18" charset="0"/>
                              <a:ea typeface="Cambria Math" panose="02040503050406030204" pitchFamily="18" charset="0"/>
                            </a:rPr>
                            <m:t>𝜃</m:t>
                          </m:r>
                        </m:e>
                        <m:sub>
                          <m:r>
                            <a:rPr lang="en-US" i="1">
                              <a:solidFill>
                                <a:srgbClr val="000000"/>
                              </a:solidFill>
                              <a:latin typeface="Cambria Math" panose="02040503050406030204" pitchFamily="18" charset="0"/>
                              <a:ea typeface="Cambria Math" panose="02040503050406030204" pitchFamily="18" charset="0"/>
                            </a:rPr>
                            <m:t>1</m:t>
                          </m:r>
                        </m:sub>
                        <m:sup>
                          <m:r>
                            <a:rPr lang="en-US" i="1">
                              <a:solidFill>
                                <a:srgbClr val="000000"/>
                              </a:solidFill>
                              <a:latin typeface="Cambria Math" panose="02040503050406030204" pitchFamily="18" charset="0"/>
                              <a:ea typeface="Cambria Math" panose="02040503050406030204" pitchFamily="18" charset="0"/>
                            </a:rPr>
                            <m:t>′</m:t>
                          </m:r>
                        </m:sup>
                      </m:sSubSup>
                    </m:oMath>
                  </m:oMathPara>
                </a14:m>
                <a:endParaRPr lang="en-US" dirty="0" smtClean="0">
                  <a:solidFill>
                    <a:srgbClr val="000000"/>
                  </a:solidFill>
                  <a:ea typeface="Cambria Math" panose="02040503050406030204" pitchFamily="18" charset="0"/>
                </a:endParaRPr>
              </a:p>
              <a:p>
                <a:pPr algn="ctr">
                  <a:lnSpc>
                    <a:spcPct val="150000"/>
                  </a:lnSpc>
                  <a:spcBef>
                    <a:spcPct val="50000"/>
                  </a:spcBef>
                </a:pPr>
                <a:r>
                  <a:rPr lang="en-US" sz="2000" dirty="0" smtClean="0">
                    <a:solidFill>
                      <a:srgbClr val="000000"/>
                    </a:solidFill>
                  </a:rPr>
                  <a:t>Incident angle = reflected angle</a:t>
                </a:r>
              </a:p>
              <a:p>
                <a:pPr>
                  <a:lnSpc>
                    <a:spcPct val="150000"/>
                  </a:lnSpc>
                  <a:spcBef>
                    <a:spcPct val="50000"/>
                  </a:spcBef>
                </a:pPr>
                <a:r>
                  <a:rPr lang="en-US" sz="1600" dirty="0" smtClean="0">
                    <a:solidFill>
                      <a:srgbClr val="000000"/>
                    </a:solidFill>
                  </a:rPr>
                  <a:t>Angle is measured with respect to normal</a:t>
                </a:r>
                <a:endParaRPr lang="en-US" sz="1600" dirty="0">
                  <a:solidFill>
                    <a:srgbClr val="00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5149510" y="3690575"/>
                <a:ext cx="3613490" cy="2308324"/>
              </a:xfrm>
              <a:prstGeom prst="rect">
                <a:avLst/>
              </a:prstGeom>
              <a:blipFill rotWithShape="0">
                <a:blip r:embed="rId6"/>
                <a:stretch>
                  <a:fillRect l="-840" b="-262"/>
                </a:stretch>
              </a:blipFill>
              <a:ln>
                <a:solidFill>
                  <a:schemeClr val="tx1"/>
                </a:solidFill>
              </a:ln>
            </p:spPr>
            <p:txBody>
              <a:bodyPr/>
              <a:lstStyle/>
              <a:p>
                <a:r>
                  <a:rPr lang="en-US">
                    <a:noFill/>
                  </a:rPr>
                  <a:t> </a:t>
                </a:r>
              </a:p>
            </p:txBody>
          </p:sp>
        </mc:Fallback>
      </mc:AlternateContent>
      <p:pic>
        <p:nvPicPr>
          <p:cNvPr id="10" name="Picture 4" descr="35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2085596"/>
            <a:ext cx="3495603" cy="446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52332" y="6104354"/>
            <a:ext cx="3610668" cy="523220"/>
          </a:xfrm>
          <a:prstGeom prst="rect">
            <a:avLst/>
          </a:prstGeom>
          <a:noFill/>
        </p:spPr>
        <p:txBody>
          <a:bodyPr wrap="square" rtlCol="0">
            <a:spAutoFit/>
          </a:bodyPr>
          <a:lstStyle/>
          <a:p>
            <a:r>
              <a:rPr lang="en-US" sz="1400" dirty="0" smtClean="0">
                <a:solidFill>
                  <a:schemeClr val="tx1"/>
                </a:solidFill>
              </a:rPr>
              <a:t>Subscript 1 means we are staying in the same medium</a:t>
            </a:r>
            <a:endParaRPr lang="en-US" sz="1400" dirty="0">
              <a:solidFill>
                <a:schemeClr val="tx1"/>
              </a:solidFill>
            </a:endParaRPr>
          </a:p>
        </p:txBody>
      </p:sp>
      <p:sp>
        <p:nvSpPr>
          <p:cNvPr id="11" name="TextBox 10"/>
          <p:cNvSpPr txBox="1"/>
          <p:nvPr/>
        </p:nvSpPr>
        <p:spPr>
          <a:xfrm>
            <a:off x="6019800" y="0"/>
            <a:ext cx="1447800" cy="584775"/>
          </a:xfrm>
          <a:prstGeom prst="rect">
            <a:avLst/>
          </a:prstGeom>
          <a:noFill/>
        </p:spPr>
        <p:txBody>
          <a:bodyPr wrap="square" rtlCol="0">
            <a:spAutoFit/>
          </a:bodyPr>
          <a:lstStyle/>
          <a:p>
            <a:pPr algn="ctr"/>
            <a:r>
              <a:rPr lang="en-US" sz="1600" dirty="0" smtClean="0">
                <a:solidFill>
                  <a:schemeClr val="tx1"/>
                </a:solidFill>
              </a:rPr>
              <a:t>Specular reflection</a:t>
            </a:r>
            <a:endParaRPr lang="en-US" sz="1600" dirty="0">
              <a:solidFill>
                <a:schemeClr val="tx1"/>
              </a:solidFill>
            </a:endParaRPr>
          </a:p>
        </p:txBody>
      </p:sp>
      <p:sp>
        <p:nvSpPr>
          <p:cNvPr id="13" name="Rectangle 12"/>
          <p:cNvSpPr/>
          <p:nvPr/>
        </p:nvSpPr>
        <p:spPr>
          <a:xfrm>
            <a:off x="7863111" y="33059"/>
            <a:ext cx="1030080" cy="584775"/>
          </a:xfrm>
          <a:prstGeom prst="rect">
            <a:avLst/>
          </a:prstGeom>
        </p:spPr>
        <p:txBody>
          <a:bodyPr wrap="square">
            <a:spAutoFit/>
          </a:bodyPr>
          <a:lstStyle/>
          <a:p>
            <a:pPr lvl="0" algn="ctr"/>
            <a:r>
              <a:rPr lang="en-US" sz="1600" dirty="0" smtClean="0">
                <a:solidFill>
                  <a:srgbClr val="000000"/>
                </a:solidFill>
              </a:rPr>
              <a:t>Diffuse </a:t>
            </a:r>
            <a:r>
              <a:rPr lang="en-US" sz="1600" dirty="0">
                <a:solidFill>
                  <a:srgbClr val="000000"/>
                </a:solidFill>
              </a:rPr>
              <a:t>reflection</a:t>
            </a:r>
          </a:p>
        </p:txBody>
      </p:sp>
      <p:sp>
        <p:nvSpPr>
          <p:cNvPr id="14" name="Rectangle 13"/>
          <p:cNvSpPr/>
          <p:nvPr/>
        </p:nvSpPr>
        <p:spPr bwMode="auto">
          <a:xfrm>
            <a:off x="5867400" y="0"/>
            <a:ext cx="3276600" cy="32004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86091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625"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5093" y="4876800"/>
            <a:ext cx="1880507" cy="188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 Box 2"/>
          <p:cNvSpPr txBox="1">
            <a:spLocks noChangeArrowheads="1"/>
          </p:cNvSpPr>
          <p:nvPr/>
        </p:nvSpPr>
        <p:spPr bwMode="auto">
          <a:xfrm>
            <a:off x="0" y="0"/>
            <a:ext cx="9144000" cy="762000"/>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dirty="0" smtClean="0">
                <a:solidFill>
                  <a:schemeClr val="tx1"/>
                </a:solidFill>
              </a:rPr>
              <a:t>i-clicker</a:t>
            </a:r>
            <a:endParaRPr lang="en-US" sz="4400" dirty="0">
              <a:solidFill>
                <a:schemeClr val="tx1"/>
              </a:solidFill>
            </a:endParaRPr>
          </a:p>
        </p:txBody>
      </p:sp>
      <p:sp>
        <p:nvSpPr>
          <p:cNvPr id="33796" name="Rectangle 6"/>
          <p:cNvSpPr>
            <a:spLocks noChangeArrowheads="1"/>
          </p:cNvSpPr>
          <p:nvPr/>
        </p:nvSpPr>
        <p:spPr bwMode="auto">
          <a:xfrm>
            <a:off x="5181600" y="3733800"/>
            <a:ext cx="3352800" cy="609600"/>
          </a:xfrm>
          <a:prstGeom prst="rect">
            <a:avLst/>
          </a:prstGeom>
          <a:gradFill rotWithShape="1">
            <a:gsLst>
              <a:gs pos="0">
                <a:srgbClr val="666666"/>
              </a:gs>
              <a:gs pos="50000">
                <a:srgbClr val="DDDDDD"/>
              </a:gs>
              <a:gs pos="100000">
                <a:srgbClr val="666666"/>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solidFill>
                  <a:srgbClr val="FF0000"/>
                </a:solidFill>
              </a:rPr>
              <a:t>Mirror</a:t>
            </a:r>
          </a:p>
        </p:txBody>
      </p:sp>
      <p:sp>
        <p:nvSpPr>
          <p:cNvPr id="878601" name="Text Box 9"/>
          <p:cNvSpPr txBox="1">
            <a:spLocks noChangeArrowheads="1"/>
          </p:cNvSpPr>
          <p:nvPr/>
        </p:nvSpPr>
        <p:spPr bwMode="auto">
          <a:xfrm>
            <a:off x="5486400" y="914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dirty="0">
                <a:solidFill>
                  <a:schemeClr val="tx1"/>
                </a:solidFill>
                <a:sym typeface="Symbol" pitchFamily="18" charset="2"/>
              </a:rPr>
              <a:t></a:t>
            </a:r>
          </a:p>
        </p:txBody>
      </p:sp>
      <p:sp>
        <p:nvSpPr>
          <p:cNvPr id="878603" name="Text Box 11"/>
          <p:cNvSpPr txBox="1">
            <a:spLocks noChangeArrowheads="1"/>
          </p:cNvSpPr>
          <p:nvPr/>
        </p:nvSpPr>
        <p:spPr bwMode="auto">
          <a:xfrm>
            <a:off x="76200" y="762000"/>
            <a:ext cx="4825093" cy="2585323"/>
          </a:xfrm>
          <a:prstGeom prst="rect">
            <a:avLst/>
          </a:prstGeom>
          <a:noFill/>
          <a:ln>
            <a:noFill/>
          </a:ln>
          <a:effectLs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nSpc>
                <a:spcPct val="150000"/>
              </a:lnSpc>
            </a:pPr>
            <a:r>
              <a:rPr lang="en-US" sz="1800" b="1" dirty="0" err="1" smtClean="0">
                <a:solidFill>
                  <a:schemeClr val="tx1"/>
                </a:solidFill>
              </a:rPr>
              <a:t>Retroreflector</a:t>
            </a:r>
            <a:r>
              <a:rPr lang="en-US" sz="1800" b="1" dirty="0" smtClean="0">
                <a:solidFill>
                  <a:schemeClr val="tx1"/>
                </a:solidFill>
              </a:rPr>
              <a:t>. </a:t>
            </a:r>
            <a:r>
              <a:rPr lang="en-US" sz="1800" dirty="0" smtClean="0">
                <a:solidFill>
                  <a:schemeClr val="tx1"/>
                </a:solidFill>
              </a:rPr>
              <a:t>A </a:t>
            </a:r>
            <a:r>
              <a:rPr lang="en-US" sz="1800" dirty="0">
                <a:solidFill>
                  <a:schemeClr val="tx1"/>
                </a:solidFill>
              </a:rPr>
              <a:t>light ray starts from a wall at an angle of </a:t>
            </a:r>
            <a:r>
              <a:rPr lang="en-US" sz="1800" dirty="0">
                <a:solidFill>
                  <a:schemeClr val="tx1"/>
                </a:solidFill>
                <a:sym typeface="Symbol" pitchFamily="18" charset="2"/>
              </a:rPr>
              <a:t>47 compared to the wall.  It then strikes </a:t>
            </a:r>
            <a:r>
              <a:rPr lang="en-US" sz="1800" u="sng" dirty="0">
                <a:solidFill>
                  <a:schemeClr val="tx1"/>
                </a:solidFill>
                <a:sym typeface="Symbol" pitchFamily="18" charset="2"/>
              </a:rPr>
              <a:t>two mirrors at right angles</a:t>
            </a:r>
            <a:r>
              <a:rPr lang="en-US" sz="1800" dirty="0">
                <a:solidFill>
                  <a:schemeClr val="tx1"/>
                </a:solidFill>
                <a:sym typeface="Symbol" pitchFamily="18" charset="2"/>
              </a:rPr>
              <a:t> compared to each other.  At what angle </a:t>
            </a:r>
            <a:r>
              <a:rPr lang="en-US" sz="1800" i="1" dirty="0">
                <a:solidFill>
                  <a:schemeClr val="tx1"/>
                </a:solidFill>
                <a:sym typeface="Symbol" pitchFamily="18" charset="2"/>
              </a:rPr>
              <a:t></a:t>
            </a:r>
            <a:r>
              <a:rPr lang="en-US" sz="1800" dirty="0">
                <a:solidFill>
                  <a:schemeClr val="tx1"/>
                </a:solidFill>
                <a:sym typeface="Symbol" pitchFamily="18" charset="2"/>
              </a:rPr>
              <a:t> does it hit the wall again</a:t>
            </a:r>
            <a:r>
              <a:rPr lang="en-US" sz="1800" dirty="0" smtClean="0">
                <a:solidFill>
                  <a:schemeClr val="tx1"/>
                </a:solidFill>
                <a:sym typeface="Symbol" pitchFamily="18" charset="2"/>
              </a:rPr>
              <a:t>?</a:t>
            </a:r>
          </a:p>
          <a:p>
            <a:pPr>
              <a:lnSpc>
                <a:spcPct val="150000"/>
              </a:lnSpc>
            </a:pPr>
            <a:endParaRPr lang="en-US" sz="1800" dirty="0">
              <a:solidFill>
                <a:schemeClr val="tx1"/>
              </a:solidFill>
              <a:sym typeface="Symbol" pitchFamily="18" charset="2"/>
            </a:endParaRPr>
          </a:p>
          <a:p>
            <a:pPr>
              <a:lnSpc>
                <a:spcPct val="150000"/>
              </a:lnSpc>
            </a:pPr>
            <a:r>
              <a:rPr lang="en-US" sz="1800" dirty="0">
                <a:solidFill>
                  <a:schemeClr val="tx1"/>
                </a:solidFill>
              </a:rPr>
              <a:t>A) </a:t>
            </a:r>
            <a:r>
              <a:rPr lang="en-US" sz="1800" dirty="0">
                <a:solidFill>
                  <a:schemeClr val="tx1"/>
                </a:solidFill>
                <a:sym typeface="Symbol" pitchFamily="18" charset="2"/>
              </a:rPr>
              <a:t>43	B) 45	C) 47	D) 49	E) 51</a:t>
            </a:r>
            <a:endParaRPr lang="en-US" sz="1800" i="1" dirty="0">
              <a:solidFill>
                <a:schemeClr val="tx1"/>
              </a:solidFill>
              <a:sym typeface="Symbol" pitchFamily="18" charset="2"/>
            </a:endParaRPr>
          </a:p>
        </p:txBody>
      </p:sp>
      <p:sp>
        <p:nvSpPr>
          <p:cNvPr id="33799" name="Rectangle 12"/>
          <p:cNvSpPr>
            <a:spLocks noChangeArrowheads="1"/>
          </p:cNvSpPr>
          <p:nvPr/>
        </p:nvSpPr>
        <p:spPr bwMode="auto">
          <a:xfrm rot="-5400000">
            <a:off x="7162800" y="2362200"/>
            <a:ext cx="3352800" cy="609600"/>
          </a:xfrm>
          <a:prstGeom prst="rect">
            <a:avLst/>
          </a:prstGeom>
          <a:gradFill rotWithShape="1">
            <a:gsLst>
              <a:gs pos="0">
                <a:srgbClr val="666666"/>
              </a:gs>
              <a:gs pos="50000">
                <a:srgbClr val="DDDDDD"/>
              </a:gs>
              <a:gs pos="100000">
                <a:srgbClr val="666666"/>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solidFill>
                  <a:srgbClr val="FF0000"/>
                </a:solidFill>
              </a:rPr>
              <a:t>Mirror</a:t>
            </a:r>
          </a:p>
        </p:txBody>
      </p:sp>
      <p:sp>
        <p:nvSpPr>
          <p:cNvPr id="33800" name="Line 13"/>
          <p:cNvSpPr>
            <a:spLocks noChangeShapeType="1"/>
          </p:cNvSpPr>
          <p:nvPr/>
        </p:nvSpPr>
        <p:spPr bwMode="auto">
          <a:xfrm>
            <a:off x="5181600" y="990600"/>
            <a:ext cx="3352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8606" name="Line 14"/>
          <p:cNvSpPr>
            <a:spLocks noChangeShapeType="1"/>
          </p:cNvSpPr>
          <p:nvPr/>
        </p:nvSpPr>
        <p:spPr bwMode="auto">
          <a:xfrm>
            <a:off x="7450682" y="990599"/>
            <a:ext cx="1083717" cy="1524002"/>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8607" name="Line 15"/>
          <p:cNvSpPr>
            <a:spLocks noChangeShapeType="1"/>
          </p:cNvSpPr>
          <p:nvPr/>
        </p:nvSpPr>
        <p:spPr bwMode="auto">
          <a:xfrm flipH="1">
            <a:off x="7543800" y="2514600"/>
            <a:ext cx="990600" cy="12192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8608" name="Line 16"/>
          <p:cNvSpPr>
            <a:spLocks noChangeShapeType="1"/>
          </p:cNvSpPr>
          <p:nvPr/>
        </p:nvSpPr>
        <p:spPr bwMode="auto">
          <a:xfrm flipH="1" flipV="1">
            <a:off x="5562600" y="990600"/>
            <a:ext cx="1981200" cy="27432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3804" name="Text Box 17"/>
          <p:cNvSpPr txBox="1">
            <a:spLocks noChangeArrowheads="1"/>
          </p:cNvSpPr>
          <p:nvPr/>
        </p:nvSpPr>
        <p:spPr bwMode="auto">
          <a:xfrm>
            <a:off x="7543800" y="914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dirty="0">
                <a:solidFill>
                  <a:schemeClr val="tx1"/>
                </a:solidFill>
                <a:sym typeface="Symbol" pitchFamily="18" charset="2"/>
              </a:rPr>
              <a:t>47</a:t>
            </a:r>
          </a:p>
        </p:txBody>
      </p:sp>
      <p:sp>
        <p:nvSpPr>
          <p:cNvPr id="878610" name="Line 18"/>
          <p:cNvSpPr>
            <a:spLocks noChangeShapeType="1"/>
          </p:cNvSpPr>
          <p:nvPr/>
        </p:nvSpPr>
        <p:spPr bwMode="auto">
          <a:xfrm flipH="1">
            <a:off x="7391400" y="2514600"/>
            <a:ext cx="11430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8611" name="Text Box 19"/>
          <p:cNvSpPr txBox="1">
            <a:spLocks noChangeArrowheads="1"/>
          </p:cNvSpPr>
          <p:nvPr/>
        </p:nvSpPr>
        <p:spPr bwMode="auto">
          <a:xfrm>
            <a:off x="7620000" y="2057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dirty="0">
                <a:solidFill>
                  <a:schemeClr val="tx1"/>
                </a:solidFill>
                <a:sym typeface="Symbol" pitchFamily="18" charset="2"/>
              </a:rPr>
              <a:t>47</a:t>
            </a:r>
          </a:p>
        </p:txBody>
      </p:sp>
      <p:sp>
        <p:nvSpPr>
          <p:cNvPr id="878612" name="Text Box 20"/>
          <p:cNvSpPr txBox="1">
            <a:spLocks noChangeArrowheads="1"/>
          </p:cNvSpPr>
          <p:nvPr/>
        </p:nvSpPr>
        <p:spPr bwMode="auto">
          <a:xfrm>
            <a:off x="7772400" y="2438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dirty="0">
                <a:solidFill>
                  <a:schemeClr val="tx1"/>
                </a:solidFill>
                <a:sym typeface="Symbol" pitchFamily="18" charset="2"/>
              </a:rPr>
              <a:t>47</a:t>
            </a:r>
          </a:p>
        </p:txBody>
      </p:sp>
      <p:sp>
        <p:nvSpPr>
          <p:cNvPr id="878613" name="Line 21"/>
          <p:cNvSpPr>
            <a:spLocks noChangeShapeType="1"/>
          </p:cNvSpPr>
          <p:nvPr/>
        </p:nvSpPr>
        <p:spPr bwMode="auto">
          <a:xfrm flipV="1">
            <a:off x="7543800" y="2209800"/>
            <a:ext cx="0" cy="152400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8614" name="Text Box 22"/>
          <p:cNvSpPr txBox="1">
            <a:spLocks noChangeArrowheads="1"/>
          </p:cNvSpPr>
          <p:nvPr/>
        </p:nvSpPr>
        <p:spPr bwMode="auto">
          <a:xfrm>
            <a:off x="7391400" y="2971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dirty="0">
                <a:solidFill>
                  <a:schemeClr val="tx1"/>
                </a:solidFill>
                <a:sym typeface="Symbol" pitchFamily="18" charset="2"/>
              </a:rPr>
              <a:t>43</a:t>
            </a:r>
          </a:p>
        </p:txBody>
      </p:sp>
      <p:sp>
        <p:nvSpPr>
          <p:cNvPr id="878615" name="Text Box 23"/>
          <p:cNvSpPr txBox="1">
            <a:spLocks noChangeArrowheads="1"/>
          </p:cNvSpPr>
          <p:nvPr/>
        </p:nvSpPr>
        <p:spPr bwMode="auto">
          <a:xfrm>
            <a:off x="7010400" y="2971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dirty="0">
                <a:solidFill>
                  <a:schemeClr val="tx1"/>
                </a:solidFill>
                <a:sym typeface="Symbol" pitchFamily="18" charset="2"/>
              </a:rPr>
              <a:t>43</a:t>
            </a:r>
          </a:p>
        </p:txBody>
      </p:sp>
      <p:sp>
        <p:nvSpPr>
          <p:cNvPr id="878616" name="Line 24"/>
          <p:cNvSpPr>
            <a:spLocks noChangeShapeType="1"/>
          </p:cNvSpPr>
          <p:nvPr/>
        </p:nvSpPr>
        <p:spPr bwMode="auto">
          <a:xfrm flipV="1">
            <a:off x="5562600" y="990600"/>
            <a:ext cx="0" cy="152400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78619" name="Text Box 27"/>
          <p:cNvSpPr txBox="1">
            <a:spLocks noChangeArrowheads="1"/>
          </p:cNvSpPr>
          <p:nvPr/>
        </p:nvSpPr>
        <p:spPr bwMode="auto">
          <a:xfrm>
            <a:off x="5791200" y="914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dirty="0">
                <a:solidFill>
                  <a:schemeClr val="tx1"/>
                </a:solidFill>
                <a:sym typeface="Symbol" pitchFamily="18" charset="2"/>
              </a:rPr>
              <a:t>= ?</a:t>
            </a:r>
            <a:r>
              <a:rPr lang="en-US" sz="2400" b="1" dirty="0" smtClean="0">
                <a:solidFill>
                  <a:schemeClr val="tx1"/>
                </a:solidFill>
                <a:sym typeface="Symbol" pitchFamily="18" charset="2"/>
              </a:rPr>
              <a:t></a:t>
            </a:r>
            <a:endParaRPr lang="en-US" sz="2400" b="1" i="1" dirty="0">
              <a:solidFill>
                <a:schemeClr val="tx1"/>
              </a:solidFill>
              <a:sym typeface="Symbol" pitchFamily="18" charset="2"/>
            </a:endParaRPr>
          </a:p>
        </p:txBody>
      </p:sp>
      <p:sp>
        <p:nvSpPr>
          <p:cNvPr id="878621" name="Text Box 29"/>
          <p:cNvSpPr txBox="1">
            <a:spLocks noChangeArrowheads="1"/>
          </p:cNvSpPr>
          <p:nvPr/>
        </p:nvSpPr>
        <p:spPr bwMode="auto">
          <a:xfrm>
            <a:off x="139700" y="3547120"/>
            <a:ext cx="4889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lnSpc>
                <a:spcPct val="150000"/>
              </a:lnSpc>
              <a:buFontTx/>
              <a:buChar char="•"/>
            </a:pPr>
            <a:r>
              <a:rPr lang="en-US" sz="1800" dirty="0" smtClean="0">
                <a:solidFill>
                  <a:schemeClr val="tx1"/>
                </a:solidFill>
              </a:rPr>
              <a:t> This </a:t>
            </a:r>
            <a:r>
              <a:rPr lang="en-US" sz="1800" dirty="0">
                <a:solidFill>
                  <a:schemeClr val="tx1"/>
                </a:solidFill>
              </a:rPr>
              <a:t>works for any </a:t>
            </a:r>
            <a:r>
              <a:rPr lang="en-US" sz="1800" dirty="0" smtClean="0">
                <a:solidFill>
                  <a:schemeClr val="tx1"/>
                </a:solidFill>
              </a:rPr>
              <a:t>incoming angle</a:t>
            </a:r>
            <a:endParaRPr lang="en-US" sz="1800" dirty="0">
              <a:solidFill>
                <a:schemeClr val="tx1"/>
              </a:solidFill>
            </a:endParaRPr>
          </a:p>
          <a:p>
            <a:pPr eaLnBrk="1" hangingPunct="1">
              <a:lnSpc>
                <a:spcPct val="150000"/>
              </a:lnSpc>
              <a:buFontTx/>
              <a:buChar char="•"/>
            </a:pPr>
            <a:r>
              <a:rPr lang="en-US" sz="1800" dirty="0" smtClean="0">
                <a:solidFill>
                  <a:schemeClr val="tx1"/>
                </a:solidFill>
              </a:rPr>
              <a:t> In </a:t>
            </a:r>
            <a:r>
              <a:rPr lang="en-US" sz="1800" dirty="0">
                <a:solidFill>
                  <a:schemeClr val="tx1"/>
                </a:solidFill>
              </a:rPr>
              <a:t>3D, you need three </a:t>
            </a:r>
            <a:r>
              <a:rPr lang="en-US" sz="1800" dirty="0" smtClean="0">
                <a:solidFill>
                  <a:schemeClr val="tx1"/>
                </a:solidFill>
              </a:rPr>
              <a:t>mirrors at right angles</a:t>
            </a:r>
            <a:endParaRPr lang="en-US" sz="1800" dirty="0">
              <a:solidFill>
                <a:schemeClr val="tx1"/>
              </a:solidFill>
            </a:endParaRPr>
          </a:p>
        </p:txBody>
      </p:sp>
      <p:pic>
        <p:nvPicPr>
          <p:cNvPr id="878624"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2599" y="4991098"/>
            <a:ext cx="2184401" cy="163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9700" y="4876800"/>
            <a:ext cx="4660900" cy="1754326"/>
          </a:xfrm>
          <a:prstGeom prst="rect">
            <a:avLst/>
          </a:prstGeom>
          <a:noFill/>
        </p:spPr>
        <p:txBody>
          <a:bodyPr wrap="square" rtlCol="0">
            <a:spAutoFit/>
          </a:bodyPr>
          <a:lstStyle/>
          <a:p>
            <a:pPr>
              <a:lnSpc>
                <a:spcPct val="150000"/>
              </a:lnSpc>
            </a:pPr>
            <a:r>
              <a:rPr lang="en-US" sz="1800" dirty="0" smtClean="0">
                <a:solidFill>
                  <a:schemeClr val="tx1"/>
                </a:solidFill>
              </a:rPr>
              <a:t>These </a:t>
            </a:r>
            <a:r>
              <a:rPr lang="en-US" sz="1800" dirty="0" smtClean="0">
                <a:solidFill>
                  <a:schemeClr val="tx1"/>
                </a:solidFill>
                <a:effectLst>
                  <a:reflection blurRad="6350" stA="55000" endA="50" endPos="85000" dist="29997" dir="5400000" sy="-100000" algn="bl" rotWithShape="0"/>
                </a:effectLst>
              </a:rPr>
              <a:t>retro-reflectors</a:t>
            </a:r>
            <a:r>
              <a:rPr lang="en-US" sz="1800" dirty="0" smtClean="0">
                <a:solidFill>
                  <a:schemeClr val="tx1"/>
                </a:solidFill>
              </a:rPr>
              <a:t> (with mirrors at 90°) are used in many situations (bicycle reflectors, car tail lights, running shoes, traffic signs, measuring distance to moon with laser)</a:t>
            </a:r>
            <a:endParaRPr lang="en-US" sz="1800" dirty="0">
              <a:solidFill>
                <a:schemeClr val="tx1"/>
              </a:solidFill>
            </a:endParaRPr>
          </a:p>
        </p:txBody>
      </p:sp>
      <p:cxnSp>
        <p:nvCxnSpPr>
          <p:cNvPr id="5" name="Straight Connector 4"/>
          <p:cNvCxnSpPr/>
          <p:nvPr/>
        </p:nvCxnSpPr>
        <p:spPr bwMode="auto">
          <a:xfrm>
            <a:off x="228600" y="4648200"/>
            <a:ext cx="8610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3"/>
          <p:cNvCxnSpPr/>
          <p:nvPr/>
        </p:nvCxnSpPr>
        <p:spPr bwMode="auto">
          <a:xfrm>
            <a:off x="152400" y="3505200"/>
            <a:ext cx="4596493"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91031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78603"/>
                                        </p:tgtEl>
                                        <p:attrNameLst>
                                          <p:attrName>style.visibility</p:attrName>
                                        </p:attrNameLst>
                                      </p:cBhvr>
                                      <p:to>
                                        <p:strVal val="visible"/>
                                      </p:to>
                                    </p:set>
                                    <p:anim calcmode="lin" valueType="num">
                                      <p:cBhvr>
                                        <p:cTn id="7" dur="500" fill="hold"/>
                                        <p:tgtEl>
                                          <p:spTgt spid="878603"/>
                                        </p:tgtEl>
                                        <p:attrNameLst>
                                          <p:attrName>ppt_w</p:attrName>
                                        </p:attrNameLst>
                                      </p:cBhvr>
                                      <p:tavLst>
                                        <p:tav tm="0">
                                          <p:val>
                                            <p:fltVal val="0"/>
                                          </p:val>
                                        </p:tav>
                                        <p:tav tm="100000">
                                          <p:val>
                                            <p:strVal val="#ppt_w"/>
                                          </p:val>
                                        </p:tav>
                                      </p:tavLst>
                                    </p:anim>
                                    <p:anim calcmode="lin" valueType="num">
                                      <p:cBhvr>
                                        <p:cTn id="8" dur="500" fill="hold"/>
                                        <p:tgtEl>
                                          <p:spTgt spid="87860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78606"/>
                                        </p:tgtEl>
                                        <p:attrNameLst>
                                          <p:attrName>style.visibility</p:attrName>
                                        </p:attrNameLst>
                                      </p:cBhvr>
                                      <p:to>
                                        <p:strVal val="visible"/>
                                      </p:to>
                                    </p:set>
                                    <p:animEffect transition="in" filter="wipe(up)">
                                      <p:cBhvr>
                                        <p:cTn id="12" dur="500"/>
                                        <p:tgtEl>
                                          <p:spTgt spid="8786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78607"/>
                                        </p:tgtEl>
                                        <p:attrNameLst>
                                          <p:attrName>style.visibility</p:attrName>
                                        </p:attrNameLst>
                                      </p:cBhvr>
                                      <p:to>
                                        <p:strVal val="visible"/>
                                      </p:to>
                                    </p:set>
                                    <p:animEffect transition="in" filter="wipe(up)">
                                      <p:cBhvr>
                                        <p:cTn id="17" dur="500"/>
                                        <p:tgtEl>
                                          <p:spTgt spid="878607"/>
                                        </p:tgtEl>
                                      </p:cBhvr>
                                    </p:animEffect>
                                  </p:childTnLst>
                                </p:cTn>
                              </p:par>
                            </p:childTnLst>
                          </p:cTn>
                        </p:par>
                        <p:par>
                          <p:cTn id="18" fill="hold" nodeType="afterGroup">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878608"/>
                                        </p:tgtEl>
                                        <p:attrNameLst>
                                          <p:attrName>style.visibility</p:attrName>
                                        </p:attrNameLst>
                                      </p:cBhvr>
                                      <p:to>
                                        <p:strVal val="visible"/>
                                      </p:to>
                                    </p:set>
                                    <p:animEffect transition="in" filter="wipe(down)">
                                      <p:cBhvr>
                                        <p:cTn id="21" dur="500"/>
                                        <p:tgtEl>
                                          <p:spTgt spid="878608"/>
                                        </p:tgtEl>
                                      </p:cBhvr>
                                    </p:animEffec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87860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878610"/>
                                        </p:tgtEl>
                                        <p:attrNameLst>
                                          <p:attrName>style.visibility</p:attrName>
                                        </p:attrNameLst>
                                      </p:cBhvr>
                                      <p:to>
                                        <p:strVal val="visible"/>
                                      </p:to>
                                    </p:set>
                                    <p:animEffect transition="in" filter="wipe(right)">
                                      <p:cBhvr>
                                        <p:cTn id="29" dur="500"/>
                                        <p:tgtEl>
                                          <p:spTgt spid="878610"/>
                                        </p:tgtEl>
                                      </p:cBhvr>
                                    </p:animEffect>
                                  </p:childTnLst>
                                </p:cTn>
                              </p:par>
                            </p:childTnLst>
                          </p:cTn>
                        </p:par>
                        <p:par>
                          <p:cTn id="30" fill="hold" nodeType="afterGroup">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8786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7861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78613"/>
                                        </p:tgtEl>
                                        <p:attrNameLst>
                                          <p:attrName>style.visibility</p:attrName>
                                        </p:attrNameLst>
                                      </p:cBhvr>
                                      <p:to>
                                        <p:strVal val="visible"/>
                                      </p:to>
                                    </p:set>
                                    <p:animEffect transition="in" filter="wipe(down)">
                                      <p:cBhvr>
                                        <p:cTn id="41" dur="500"/>
                                        <p:tgtEl>
                                          <p:spTgt spid="87861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78614"/>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78615"/>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878616"/>
                                        </p:tgtEl>
                                        <p:attrNameLst>
                                          <p:attrName>style.visibility</p:attrName>
                                        </p:attrNameLst>
                                      </p:cBhvr>
                                      <p:to>
                                        <p:strVal val="visible"/>
                                      </p:to>
                                    </p:set>
                                    <p:animEffect transition="in" filter="wipe(down)">
                                      <p:cBhvr>
                                        <p:cTn id="54" dur="500"/>
                                        <p:tgtEl>
                                          <p:spTgt spid="87861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7861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878621">
                                            <p:txEl>
                                              <p:pRg st="0" end="0"/>
                                            </p:txEl>
                                          </p:spTgt>
                                        </p:tgtEl>
                                        <p:attrNameLst>
                                          <p:attrName>style.visibility</p:attrName>
                                        </p:attrNameLst>
                                      </p:cBhvr>
                                      <p:to>
                                        <p:strVal val="visible"/>
                                      </p:to>
                                    </p:set>
                                    <p:anim calcmode="lin" valueType="num">
                                      <p:cBhvr additive="base">
                                        <p:cTn id="63" dur="500" fill="hold"/>
                                        <p:tgtEl>
                                          <p:spTgt spid="878621">
                                            <p:txEl>
                                              <p:pRg st="0" end="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8786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878621">
                                            <p:txEl>
                                              <p:pRg st="1" end="1"/>
                                            </p:txEl>
                                          </p:spTgt>
                                        </p:tgtEl>
                                        <p:attrNameLst>
                                          <p:attrName>style.visibility</p:attrName>
                                        </p:attrNameLst>
                                      </p:cBhvr>
                                      <p:to>
                                        <p:strVal val="visible"/>
                                      </p:to>
                                    </p:set>
                                    <p:anim calcmode="lin" valueType="num">
                                      <p:cBhvr additive="base">
                                        <p:cTn id="69" dur="500" fill="hold"/>
                                        <p:tgtEl>
                                          <p:spTgt spid="878621">
                                            <p:txEl>
                                              <p:pRg st="1" end="1"/>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878621">
                                            <p:txEl>
                                              <p:pRg st="1" end="1"/>
                                            </p:txEl>
                                          </p:spTgt>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500"/>
                            </p:stCondLst>
                            <p:childTnLst>
                              <p:par>
                                <p:cTn id="72" presetID="9" presetClass="entr" presetSubtype="0" fill="hold" nodeType="afterEffect">
                                  <p:stCondLst>
                                    <p:cond delay="0"/>
                                  </p:stCondLst>
                                  <p:childTnLst>
                                    <p:set>
                                      <p:cBhvr>
                                        <p:cTn id="73" dur="1" fill="hold">
                                          <p:stCondLst>
                                            <p:cond delay="0"/>
                                          </p:stCondLst>
                                        </p:cTn>
                                        <p:tgtEl>
                                          <p:spTgt spid="878624"/>
                                        </p:tgtEl>
                                        <p:attrNameLst>
                                          <p:attrName>style.visibility</p:attrName>
                                        </p:attrNameLst>
                                      </p:cBhvr>
                                      <p:to>
                                        <p:strVal val="visible"/>
                                      </p:to>
                                    </p:set>
                                    <p:animEffect transition="in" filter="dissolve">
                                      <p:cBhvr>
                                        <p:cTn id="74" dur="500"/>
                                        <p:tgtEl>
                                          <p:spTgt spid="878624"/>
                                        </p:tgtEl>
                                      </p:cBhvr>
                                    </p:animEffect>
                                  </p:childTnLst>
                                </p:cTn>
                              </p:par>
                            </p:childTnLst>
                          </p:cTn>
                        </p:par>
                        <p:par>
                          <p:cTn id="75" fill="hold" nodeType="afterGroup">
                            <p:stCondLst>
                              <p:cond delay="1000"/>
                            </p:stCondLst>
                            <p:childTnLst>
                              <p:par>
                                <p:cTn id="76" presetID="9" presetClass="entr" presetSubtype="0" fill="hold" nodeType="afterEffect">
                                  <p:stCondLst>
                                    <p:cond delay="0"/>
                                  </p:stCondLst>
                                  <p:childTnLst>
                                    <p:set>
                                      <p:cBhvr>
                                        <p:cTn id="77" dur="1" fill="hold">
                                          <p:stCondLst>
                                            <p:cond delay="0"/>
                                          </p:stCondLst>
                                        </p:cTn>
                                        <p:tgtEl>
                                          <p:spTgt spid="878625"/>
                                        </p:tgtEl>
                                        <p:attrNameLst>
                                          <p:attrName>style.visibility</p:attrName>
                                        </p:attrNameLst>
                                      </p:cBhvr>
                                      <p:to>
                                        <p:strVal val="visible"/>
                                      </p:to>
                                    </p:set>
                                    <p:animEffect transition="in" filter="dissolve">
                                      <p:cBhvr>
                                        <p:cTn id="78" dur="500"/>
                                        <p:tgtEl>
                                          <p:spTgt spid="878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601" grpId="0"/>
      <p:bldP spid="878603" grpId="0"/>
      <p:bldP spid="878606" grpId="0" animBg="1"/>
      <p:bldP spid="878607" grpId="0" animBg="1"/>
      <p:bldP spid="878608" grpId="0" animBg="1"/>
      <p:bldP spid="878610" grpId="0" animBg="1"/>
      <p:bldP spid="878611" grpId="0"/>
      <p:bldP spid="878612" grpId="0"/>
      <p:bldP spid="878613" grpId="0" animBg="1"/>
      <p:bldP spid="878614" grpId="0"/>
      <p:bldP spid="878615" grpId="0"/>
      <p:bldP spid="878616" grpId="0" animBg="1"/>
      <p:bldP spid="878619" grpId="0"/>
      <p:bldP spid="87862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0053"/>
            <a:ext cx="9144000" cy="1077218"/>
          </a:xfrm>
          <a:prstGeom prst="rect">
            <a:avLst/>
          </a:prstGeom>
          <a:solidFill>
            <a:srgbClr val="FF9999"/>
          </a:solidFill>
          <a:ln>
            <a:solidFill>
              <a:schemeClr val="tx1"/>
            </a:solidFill>
          </a:ln>
          <a:effectLst/>
        </p:spPr>
        <p:txBody>
          <a:bodyPr wrap="square">
            <a:spAutoFit/>
          </a:bodyPr>
          <a:lstStyle/>
          <a:p>
            <a:pPr algn="ctr">
              <a:spcBef>
                <a:spcPct val="50000"/>
              </a:spcBef>
            </a:pPr>
            <a:r>
              <a:rPr lang="en-US" sz="3200" dirty="0" smtClean="0">
                <a:solidFill>
                  <a:srgbClr val="000000"/>
                </a:solidFill>
              </a:rPr>
              <a:t>White board example: Measuring the speed of light with a </a:t>
            </a:r>
            <a:r>
              <a:rPr lang="en-US" sz="3200" dirty="0" err="1" smtClean="0">
                <a:solidFill>
                  <a:srgbClr val="000000"/>
                </a:solidFill>
              </a:rPr>
              <a:t>Fizeau’s</a:t>
            </a:r>
            <a:r>
              <a:rPr lang="en-US" sz="3200" dirty="0" smtClean="0">
                <a:solidFill>
                  <a:srgbClr val="000000"/>
                </a:solidFill>
              </a:rPr>
              <a:t> wheel (</a:t>
            </a:r>
            <a:r>
              <a:rPr lang="en-US" sz="3200" dirty="0" err="1" smtClean="0">
                <a:solidFill>
                  <a:srgbClr val="000000"/>
                </a:solidFill>
              </a:rPr>
              <a:t>Fizeau</a:t>
            </a:r>
            <a:r>
              <a:rPr lang="en-US" sz="3200" dirty="0" smtClean="0">
                <a:solidFill>
                  <a:srgbClr val="000000"/>
                </a:solidFill>
              </a:rPr>
              <a:t>, 1849)</a:t>
            </a:r>
            <a:endParaRPr lang="en-US" sz="2400" dirty="0">
              <a:solidFill>
                <a:srgbClr val="000000"/>
              </a:solidFill>
            </a:endParaRPr>
          </a:p>
        </p:txBody>
      </p:sp>
      <p:sp>
        <p:nvSpPr>
          <p:cNvPr id="28677" name="Text Box 5"/>
          <p:cNvSpPr txBox="1">
            <a:spLocks noChangeArrowheads="1"/>
          </p:cNvSpPr>
          <p:nvPr/>
        </p:nvSpPr>
        <p:spPr bwMode="auto">
          <a:xfrm>
            <a:off x="228600" y="1143000"/>
            <a:ext cx="8610600" cy="19389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00000"/>
              </a:lnSpc>
              <a:spcBef>
                <a:spcPct val="50000"/>
              </a:spcBef>
            </a:pPr>
            <a:r>
              <a:rPr lang="en-US" sz="2000" dirty="0" smtClean="0">
                <a:solidFill>
                  <a:srgbClr val="000000"/>
                </a:solidFill>
              </a:rPr>
              <a:t>A particular </a:t>
            </a:r>
            <a:r>
              <a:rPr lang="en-US" sz="2000" dirty="0" err="1" smtClean="0">
                <a:solidFill>
                  <a:srgbClr val="000000"/>
                </a:solidFill>
              </a:rPr>
              <a:t>Fizeau’s</a:t>
            </a:r>
            <a:r>
              <a:rPr lang="en-US" sz="2000" dirty="0" smtClean="0">
                <a:solidFill>
                  <a:srgbClr val="000000"/>
                </a:solidFill>
              </a:rPr>
              <a:t> wheel has 360 teeth, and rotates at 27.5 rev/s when a pulse of light passing through opening A is blocked by tooth B on its return.  If the distance, d, to the mirror is 7500 m, what is the speed of light?</a:t>
            </a:r>
          </a:p>
        </p:txBody>
      </p:sp>
      <p:pic>
        <p:nvPicPr>
          <p:cNvPr id="5" name="Picture 4" descr="35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276600"/>
            <a:ext cx="4302125" cy="347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888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0" y="0"/>
            <a:ext cx="9144000" cy="584775"/>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a:solidFill>
                  <a:schemeClr val="tx1"/>
                </a:solidFill>
              </a:rPr>
              <a:t>The Speed of Light in Materials</a:t>
            </a:r>
          </a:p>
        </p:txBody>
      </p:sp>
      <p:sp>
        <p:nvSpPr>
          <p:cNvPr id="879641" name="Text Box 25"/>
          <p:cNvSpPr txBox="1">
            <a:spLocks noChangeArrowheads="1"/>
          </p:cNvSpPr>
          <p:nvPr/>
        </p:nvSpPr>
        <p:spPr bwMode="auto">
          <a:xfrm>
            <a:off x="76200" y="754172"/>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342900" indent="-342900" eaLnBrk="1" hangingPunct="1">
              <a:lnSpc>
                <a:spcPct val="150000"/>
              </a:lnSpc>
              <a:buFont typeface="Arial" panose="020B0604020202020204" pitchFamily="34" charset="0"/>
              <a:buChar char="•"/>
            </a:pPr>
            <a:r>
              <a:rPr lang="en-US" sz="2000" dirty="0">
                <a:solidFill>
                  <a:schemeClr val="tx1"/>
                </a:solidFill>
              </a:rPr>
              <a:t>The speed of light </a:t>
            </a:r>
            <a:r>
              <a:rPr lang="en-US" sz="2000" u="sng" dirty="0">
                <a:solidFill>
                  <a:schemeClr val="tx1"/>
                </a:solidFill>
              </a:rPr>
              <a:t>in </a:t>
            </a:r>
            <a:r>
              <a:rPr lang="en-US" sz="2000" u="sng" dirty="0" smtClean="0">
                <a:solidFill>
                  <a:schemeClr val="tx1"/>
                </a:solidFill>
              </a:rPr>
              <a:t>vacuum</a:t>
            </a:r>
            <a:r>
              <a:rPr lang="en-US" sz="2000" dirty="0" smtClean="0">
                <a:solidFill>
                  <a:schemeClr val="tx1"/>
                </a:solidFill>
              </a:rPr>
              <a:t>, </a:t>
            </a:r>
            <a:r>
              <a:rPr lang="en-US" sz="2000" i="1" dirty="0" smtClean="0">
                <a:solidFill>
                  <a:schemeClr val="tx1"/>
                </a:solidFill>
              </a:rPr>
              <a:t>c</a:t>
            </a:r>
            <a:r>
              <a:rPr lang="en-US" sz="2000" dirty="0" smtClean="0">
                <a:solidFill>
                  <a:schemeClr val="tx1"/>
                </a:solidFill>
              </a:rPr>
              <a:t>, is </a:t>
            </a:r>
            <a:r>
              <a:rPr lang="en-US" sz="2000" dirty="0">
                <a:solidFill>
                  <a:schemeClr val="tx1"/>
                </a:solidFill>
              </a:rPr>
              <a:t>the same for all wavelengths of light, no matter the source or other nature of </a:t>
            </a:r>
            <a:r>
              <a:rPr lang="en-US" sz="2000" dirty="0" smtClean="0">
                <a:solidFill>
                  <a:schemeClr val="tx1"/>
                </a:solidFill>
              </a:rPr>
              <a:t>light: </a:t>
            </a:r>
          </a:p>
        </p:txBody>
      </p:sp>
      <p:sp>
        <p:nvSpPr>
          <p:cNvPr id="879643" name="Text Box 27"/>
          <p:cNvSpPr txBox="1">
            <a:spLocks noChangeArrowheads="1"/>
          </p:cNvSpPr>
          <p:nvPr/>
        </p:nvSpPr>
        <p:spPr bwMode="auto">
          <a:xfrm>
            <a:off x="76200" y="2514600"/>
            <a:ext cx="72390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34950" indent="-234950" eaLnBrk="1" hangingPunct="1">
              <a:lnSpc>
                <a:spcPct val="150000"/>
              </a:lnSpc>
              <a:buFontTx/>
              <a:buChar char="•"/>
            </a:pPr>
            <a:r>
              <a:rPr lang="en-US" sz="2000" dirty="0" smtClean="0">
                <a:solidFill>
                  <a:schemeClr val="accent6"/>
                </a:solidFill>
              </a:rPr>
              <a:t>Inside materials, however, the speed of light is different</a:t>
            </a:r>
          </a:p>
          <a:p>
            <a:pPr marL="234950" indent="-234950" eaLnBrk="1" hangingPunct="1">
              <a:lnSpc>
                <a:spcPct val="150000"/>
              </a:lnSpc>
              <a:buFontTx/>
              <a:buChar char="•"/>
            </a:pPr>
            <a:r>
              <a:rPr lang="en-US" sz="2000" dirty="0">
                <a:solidFill>
                  <a:schemeClr val="accent6"/>
                </a:solidFill>
              </a:rPr>
              <a:t>Materials contain atoms, made of nuclei and electrons</a:t>
            </a:r>
          </a:p>
          <a:p>
            <a:pPr marL="234950" indent="-234950" eaLnBrk="1" hangingPunct="1">
              <a:lnSpc>
                <a:spcPct val="150000"/>
              </a:lnSpc>
              <a:buFontTx/>
              <a:buChar char="•"/>
            </a:pPr>
            <a:r>
              <a:rPr lang="en-US" sz="2000" dirty="0">
                <a:solidFill>
                  <a:schemeClr val="accent6"/>
                </a:solidFill>
              </a:rPr>
              <a:t>The electric field from EM waves push on the electrons</a:t>
            </a:r>
          </a:p>
          <a:p>
            <a:pPr marL="234950" indent="-234950" eaLnBrk="1" hangingPunct="1">
              <a:lnSpc>
                <a:spcPct val="150000"/>
              </a:lnSpc>
              <a:buFontTx/>
              <a:buChar char="•"/>
            </a:pPr>
            <a:r>
              <a:rPr lang="en-US" sz="2000" dirty="0">
                <a:solidFill>
                  <a:schemeClr val="accent6"/>
                </a:solidFill>
              </a:rPr>
              <a:t>The electrons must move in response</a:t>
            </a:r>
          </a:p>
          <a:p>
            <a:pPr marL="234950" indent="-234950" eaLnBrk="1" hangingPunct="1">
              <a:lnSpc>
                <a:spcPct val="150000"/>
              </a:lnSpc>
              <a:buFontTx/>
              <a:buChar char="•"/>
            </a:pPr>
            <a:r>
              <a:rPr lang="en-US" sz="2000" dirty="0">
                <a:solidFill>
                  <a:schemeClr val="accent6"/>
                </a:solidFill>
              </a:rPr>
              <a:t>This generally slows the wave </a:t>
            </a:r>
            <a:r>
              <a:rPr lang="en-US" sz="2000" dirty="0" smtClean="0">
                <a:solidFill>
                  <a:schemeClr val="accent6"/>
                </a:solidFill>
              </a:rPr>
              <a:t>down</a:t>
            </a:r>
          </a:p>
          <a:p>
            <a:pPr marL="234950" indent="-234950" eaLnBrk="1" hangingPunct="1">
              <a:lnSpc>
                <a:spcPct val="150000"/>
              </a:lnSpc>
              <a:buFontTx/>
              <a:buChar char="•"/>
            </a:pPr>
            <a:r>
              <a:rPr lang="en-US" sz="2000" dirty="0">
                <a:solidFill>
                  <a:schemeClr val="accent6"/>
                </a:solidFill>
              </a:rPr>
              <a:t> </a:t>
            </a:r>
          </a:p>
          <a:p>
            <a:pPr marL="234950" lvl="1" indent="-234950" eaLnBrk="1" hangingPunct="1">
              <a:lnSpc>
                <a:spcPct val="150000"/>
              </a:lnSpc>
              <a:buFontTx/>
              <a:buChar char="•"/>
            </a:pPr>
            <a:r>
              <a:rPr lang="en-US" sz="2000" i="1" dirty="0">
                <a:solidFill>
                  <a:schemeClr val="accent6"/>
                </a:solidFill>
              </a:rPr>
              <a:t>n</a:t>
            </a:r>
            <a:r>
              <a:rPr lang="en-US" sz="2000" dirty="0">
                <a:solidFill>
                  <a:schemeClr val="accent6"/>
                </a:solidFill>
              </a:rPr>
              <a:t> is called the index of </a:t>
            </a:r>
            <a:r>
              <a:rPr lang="en-US" sz="2000" dirty="0" smtClean="0">
                <a:solidFill>
                  <a:schemeClr val="accent6"/>
                </a:solidFill>
              </a:rPr>
              <a:t>refraction</a:t>
            </a:r>
          </a:p>
        </p:txBody>
      </p:sp>
      <mc:AlternateContent xmlns:mc="http://schemas.openxmlformats.org/markup-compatibility/2006" xmlns:a14="http://schemas.microsoft.com/office/drawing/2010/main">
        <mc:Choice Requires="a14">
          <p:sp>
            <p:nvSpPr>
              <p:cNvPr id="4" name="Rectangle 3"/>
              <p:cNvSpPr/>
              <p:nvPr/>
            </p:nvSpPr>
            <p:spPr>
              <a:xfrm>
                <a:off x="381000" y="4843570"/>
                <a:ext cx="3962400" cy="566630"/>
              </a:xfrm>
              <a:prstGeom prst="rect">
                <a:avLst/>
              </a:prstGeom>
              <a:solidFill>
                <a:srgbClr val="FF9999"/>
              </a:solidFill>
              <a:ln>
                <a:solidFill>
                  <a:schemeClr val="tx1"/>
                </a:solidFill>
              </a:ln>
            </p:spPr>
            <p:txBody>
              <a:bodyPr wrap="square">
                <a:spAutoFit/>
              </a:bodyPr>
              <a:lstStyle/>
              <a:p>
                <a:pPr/>
                <a14:m>
                  <m:oMathPara xmlns:m="http://schemas.openxmlformats.org/officeDocument/2006/math">
                    <m:oMathParaPr>
                      <m:jc m:val="left"/>
                    </m:oMathParaPr>
                    <m:oMath xmlns:m="http://schemas.openxmlformats.org/officeDocument/2006/math">
                      <m:r>
                        <a:rPr lang="en-US" sz="1800" i="1" smtClean="0">
                          <a:solidFill>
                            <a:schemeClr val="accent6"/>
                          </a:solidFill>
                          <a:latin typeface="Cambria Math" panose="02040503050406030204" pitchFamily="18" charset="0"/>
                        </a:rPr>
                        <m:t>𝑆𝑝𝑒𝑒𝑑</m:t>
                      </m:r>
                      <m:r>
                        <a:rPr lang="en-US" sz="1800" i="1" smtClean="0">
                          <a:solidFill>
                            <a:schemeClr val="accent6"/>
                          </a:solidFill>
                          <a:latin typeface="Cambria Math" panose="02040503050406030204" pitchFamily="18" charset="0"/>
                        </a:rPr>
                        <m:t> </m:t>
                      </m:r>
                      <m:r>
                        <a:rPr lang="en-US" sz="1800" i="1" smtClean="0">
                          <a:solidFill>
                            <a:schemeClr val="accent6"/>
                          </a:solidFill>
                          <a:latin typeface="Cambria Math" panose="02040503050406030204" pitchFamily="18" charset="0"/>
                        </a:rPr>
                        <m:t>𝑜𝑓</m:t>
                      </m:r>
                      <m:r>
                        <a:rPr lang="en-US" sz="1800" i="1" smtClean="0">
                          <a:solidFill>
                            <a:schemeClr val="accent6"/>
                          </a:solidFill>
                          <a:latin typeface="Cambria Math" panose="02040503050406030204" pitchFamily="18" charset="0"/>
                        </a:rPr>
                        <m:t> </m:t>
                      </m:r>
                      <m:r>
                        <a:rPr lang="en-US" sz="1800" i="1" smtClean="0">
                          <a:solidFill>
                            <a:schemeClr val="accent6"/>
                          </a:solidFill>
                          <a:latin typeface="Cambria Math" panose="02040503050406030204" pitchFamily="18" charset="0"/>
                        </a:rPr>
                        <m:t>𝑙𝑖𝑔h𝑡</m:t>
                      </m:r>
                      <m:r>
                        <a:rPr lang="en-US" sz="1800" i="1" smtClean="0">
                          <a:solidFill>
                            <a:schemeClr val="accent6"/>
                          </a:solidFill>
                          <a:latin typeface="Cambria Math" panose="02040503050406030204" pitchFamily="18" charset="0"/>
                        </a:rPr>
                        <m:t> </m:t>
                      </m:r>
                      <m:r>
                        <a:rPr lang="en-US" sz="1800" i="1" smtClean="0">
                          <a:solidFill>
                            <a:schemeClr val="accent6"/>
                          </a:solidFill>
                          <a:latin typeface="Cambria Math" panose="02040503050406030204" pitchFamily="18" charset="0"/>
                        </a:rPr>
                        <m:t>𝑖𝑛</m:t>
                      </m:r>
                      <m:r>
                        <a:rPr lang="en-US" sz="1800" i="1" smtClean="0">
                          <a:solidFill>
                            <a:schemeClr val="accent6"/>
                          </a:solidFill>
                          <a:latin typeface="Cambria Math" panose="02040503050406030204" pitchFamily="18" charset="0"/>
                        </a:rPr>
                        <m:t> </m:t>
                      </m:r>
                      <m:r>
                        <a:rPr lang="en-US" sz="1800" i="1" smtClean="0">
                          <a:solidFill>
                            <a:schemeClr val="accent6"/>
                          </a:solidFill>
                          <a:latin typeface="Cambria Math" panose="02040503050406030204" pitchFamily="18" charset="0"/>
                        </a:rPr>
                        <m:t>𝑚𝑎𝑡𝑒𝑟𝑖𝑎𝑙𝑠</m:t>
                      </m:r>
                      <m:r>
                        <a:rPr lang="en-US" sz="1800" i="1" smtClean="0">
                          <a:solidFill>
                            <a:schemeClr val="accent6"/>
                          </a:solidFill>
                          <a:latin typeface="Cambria Math" panose="02040503050406030204" pitchFamily="18" charset="0"/>
                        </a:rPr>
                        <m:t>:  </m:t>
                      </m:r>
                      <m:r>
                        <a:rPr lang="en-US" sz="1800" i="1" smtClean="0">
                          <a:solidFill>
                            <a:schemeClr val="accent6"/>
                          </a:solidFill>
                          <a:latin typeface="Cambria Math" panose="02040503050406030204" pitchFamily="18" charset="0"/>
                        </a:rPr>
                        <m:t>𝑣</m:t>
                      </m:r>
                      <m:r>
                        <a:rPr lang="en-US" sz="1800" i="1" smtClean="0">
                          <a:solidFill>
                            <a:schemeClr val="accent6"/>
                          </a:solidFill>
                          <a:latin typeface="Cambria Math" panose="02040503050406030204" pitchFamily="18" charset="0"/>
                        </a:rPr>
                        <m:t>=</m:t>
                      </m:r>
                      <m:f>
                        <m:fPr>
                          <m:ctrlPr>
                            <a:rPr lang="en-US" sz="1800" i="1">
                              <a:solidFill>
                                <a:schemeClr val="accent6"/>
                              </a:solidFill>
                              <a:latin typeface="Cambria Math" panose="02040503050406030204" pitchFamily="18" charset="0"/>
                            </a:rPr>
                          </m:ctrlPr>
                        </m:fPr>
                        <m:num>
                          <m:r>
                            <a:rPr lang="en-US" sz="1800" i="1">
                              <a:solidFill>
                                <a:schemeClr val="accent6"/>
                              </a:solidFill>
                              <a:latin typeface="Cambria Math" panose="02040503050406030204" pitchFamily="18" charset="0"/>
                            </a:rPr>
                            <m:t>𝑐</m:t>
                          </m:r>
                        </m:num>
                        <m:den>
                          <m:r>
                            <a:rPr lang="en-US" sz="1800" i="1">
                              <a:solidFill>
                                <a:schemeClr val="accent6"/>
                              </a:solidFill>
                              <a:latin typeface="Cambria Math" panose="02040503050406030204" pitchFamily="18" charset="0"/>
                            </a:rPr>
                            <m:t>𝑛</m:t>
                          </m:r>
                        </m:den>
                      </m:f>
                    </m:oMath>
                  </m:oMathPara>
                </a14:m>
                <a:endParaRPr lang="en-US" sz="1800" dirty="0">
                  <a:solidFill>
                    <a:schemeClr val="accent6"/>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81000" y="4843570"/>
                <a:ext cx="3962400" cy="566630"/>
              </a:xfrm>
              <a:prstGeom prst="rect">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877785" y="1852134"/>
                <a:ext cx="5388429" cy="400110"/>
              </a:xfrm>
              <a:prstGeom prst="rect">
                <a:avLst/>
              </a:prstGeom>
              <a:solidFill>
                <a:srgbClr val="FF9999"/>
              </a:solidFill>
              <a:ln>
                <a:solidFill>
                  <a:schemeClr val="tx1"/>
                </a:solidFill>
              </a:ln>
            </p:spPr>
            <p:txBody>
              <a:bodyPr wrap="square">
                <a:spAutoFit/>
              </a:bodyPr>
              <a:lstStyle/>
              <a:p>
                <a:pPr/>
                <a14:m>
                  <m:oMathPara xmlns:m="http://schemas.openxmlformats.org/officeDocument/2006/math">
                    <m:oMathParaPr>
                      <m:jc m:val="center"/>
                    </m:oMathParaPr>
                    <m:oMath xmlns:m="http://schemas.openxmlformats.org/officeDocument/2006/math">
                      <m:r>
                        <a:rPr lang="en-US" sz="2000" i="1" smtClean="0">
                          <a:solidFill>
                            <a:schemeClr val="tx1"/>
                          </a:solidFill>
                          <a:latin typeface="Cambria Math" panose="02040503050406030204" pitchFamily="18" charset="0"/>
                        </a:rPr>
                        <m:t>𝑆𝑝𝑒𝑒𝑑</m:t>
                      </m:r>
                      <m:r>
                        <a:rPr lang="en-US" sz="2000" i="1" smtClean="0">
                          <a:solidFill>
                            <a:schemeClr val="tx1"/>
                          </a:solidFill>
                          <a:latin typeface="Cambria Math" panose="02040503050406030204" pitchFamily="18" charset="0"/>
                        </a:rPr>
                        <m:t> </m:t>
                      </m:r>
                      <m:r>
                        <a:rPr lang="en-US" sz="2000" i="1" smtClean="0">
                          <a:solidFill>
                            <a:schemeClr val="tx1"/>
                          </a:solidFill>
                          <a:latin typeface="Cambria Math" panose="02040503050406030204" pitchFamily="18" charset="0"/>
                        </a:rPr>
                        <m:t>𝑜𝑓</m:t>
                      </m:r>
                      <m:r>
                        <a:rPr lang="en-US" sz="2000" i="1" smtClean="0">
                          <a:solidFill>
                            <a:schemeClr val="tx1"/>
                          </a:solidFill>
                          <a:latin typeface="Cambria Math" panose="02040503050406030204" pitchFamily="18" charset="0"/>
                        </a:rPr>
                        <m:t> </m:t>
                      </m:r>
                      <m:r>
                        <a:rPr lang="en-US" sz="2000" i="1" smtClean="0">
                          <a:solidFill>
                            <a:schemeClr val="tx1"/>
                          </a:solidFill>
                          <a:latin typeface="Cambria Math" panose="02040503050406030204" pitchFamily="18" charset="0"/>
                        </a:rPr>
                        <m:t>𝑙𝑖𝑔h𝑡</m:t>
                      </m:r>
                      <m:r>
                        <a:rPr lang="en-US" sz="2000" i="1" smtClean="0">
                          <a:solidFill>
                            <a:schemeClr val="tx1"/>
                          </a:solidFill>
                          <a:latin typeface="Cambria Math" panose="02040503050406030204" pitchFamily="18" charset="0"/>
                        </a:rPr>
                        <m:t> </m:t>
                      </m:r>
                      <m:r>
                        <a:rPr lang="en-US" sz="2000" i="1" smtClean="0">
                          <a:solidFill>
                            <a:schemeClr val="tx1"/>
                          </a:solidFill>
                          <a:latin typeface="Cambria Math" panose="02040503050406030204" pitchFamily="18" charset="0"/>
                        </a:rPr>
                        <m:t>𝑖𝑛</m:t>
                      </m:r>
                      <m:r>
                        <a:rPr lang="en-US" sz="200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𝑣𝑎𝑐𝑢𝑢𝑚</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𝑐</m:t>
                      </m:r>
                      <m:r>
                        <a:rPr lang="en-US" sz="2000" b="0" i="1" smtClean="0">
                          <a:solidFill>
                            <a:schemeClr val="tx1"/>
                          </a:solidFill>
                          <a:latin typeface="Cambria Math" panose="02040503050406030204" pitchFamily="18" charset="0"/>
                        </a:rPr>
                        <m:t>=3.00∙</m:t>
                      </m:r>
                      <m:sSup>
                        <m:sSupPr>
                          <m:ctrlPr>
                            <a:rPr lang="en-US" sz="2000" b="0" i="1" smtClean="0">
                              <a:solidFill>
                                <a:schemeClr val="tx1"/>
                              </a:solidFill>
                              <a:latin typeface="Cambria Math" panose="02040503050406030204" pitchFamily="18" charset="0"/>
                              <a:ea typeface="Cambria Math" panose="02040503050406030204" pitchFamily="18" charset="0"/>
                            </a:rPr>
                          </m:ctrlPr>
                        </m:sSupPr>
                        <m:e>
                          <m:r>
                            <a:rPr lang="en-US" sz="2000" b="0" i="1" smtClean="0">
                              <a:solidFill>
                                <a:schemeClr val="tx1"/>
                              </a:solidFill>
                              <a:latin typeface="Cambria Math" panose="02040503050406030204" pitchFamily="18" charset="0"/>
                              <a:ea typeface="Cambria Math" panose="02040503050406030204" pitchFamily="18" charset="0"/>
                            </a:rPr>
                            <m:t>10</m:t>
                          </m:r>
                        </m:e>
                        <m:sup>
                          <m:r>
                            <a:rPr lang="en-US" sz="2000" b="0" i="1" smtClean="0">
                              <a:solidFill>
                                <a:schemeClr val="tx1"/>
                              </a:solidFill>
                              <a:latin typeface="Cambria Math" panose="02040503050406030204" pitchFamily="18" charset="0"/>
                              <a:ea typeface="Cambria Math" panose="02040503050406030204" pitchFamily="18" charset="0"/>
                            </a:rPr>
                            <m:t>8</m:t>
                          </m:r>
                        </m:sup>
                      </m:sSup>
                      <m:r>
                        <a:rPr lang="en-US" sz="2000" b="0" i="1" smtClean="0">
                          <a:solidFill>
                            <a:schemeClr val="tx1"/>
                          </a:solidFill>
                          <a:latin typeface="Cambria Math" panose="02040503050406030204" pitchFamily="18" charset="0"/>
                          <a:ea typeface="Cambria Math" panose="02040503050406030204" pitchFamily="18" charset="0"/>
                        </a:rPr>
                        <m:t> </m:t>
                      </m:r>
                      <m:r>
                        <a:rPr lang="en-US" sz="2000" b="0" i="1" smtClean="0">
                          <a:solidFill>
                            <a:schemeClr val="tx1"/>
                          </a:solidFill>
                          <a:latin typeface="Cambria Math" panose="02040503050406030204" pitchFamily="18" charset="0"/>
                          <a:ea typeface="Cambria Math" panose="02040503050406030204" pitchFamily="18" charset="0"/>
                        </a:rPr>
                        <m:t>𝑚</m:t>
                      </m:r>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𝑠</m:t>
                      </m:r>
                    </m:oMath>
                  </m:oMathPara>
                </a14:m>
                <a:endParaRPr lang="en-US" sz="20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877785" y="1852134"/>
                <a:ext cx="5388429" cy="400110"/>
              </a:xfrm>
              <a:prstGeom prst="rect">
                <a:avLst/>
              </a:prstGeom>
              <a:blipFill rotWithShape="0">
                <a:blip r:embed="rId3"/>
                <a:stretch>
                  <a:fillRect b="-14925"/>
                </a:stretch>
              </a:blipFill>
              <a:ln>
                <a:solidFill>
                  <a:schemeClr val="tx1"/>
                </a:solidFill>
              </a:ln>
            </p:spPr>
            <p:txBody>
              <a:bodyPr/>
              <a:lstStyle/>
              <a:p>
                <a:r>
                  <a:rPr lang="en-US">
                    <a:noFill/>
                  </a:rPr>
                  <a:t> </a:t>
                </a:r>
              </a:p>
            </p:txBody>
          </p:sp>
        </mc:Fallback>
      </mc:AlternateContent>
      <p:sp>
        <p:nvSpPr>
          <p:cNvPr id="6" name="Rectangle 5"/>
          <p:cNvSpPr/>
          <p:nvPr/>
        </p:nvSpPr>
        <p:spPr>
          <a:xfrm>
            <a:off x="76200" y="6027003"/>
            <a:ext cx="5638800" cy="830997"/>
          </a:xfrm>
          <a:prstGeom prst="rect">
            <a:avLst/>
          </a:prstGeom>
        </p:spPr>
        <p:txBody>
          <a:bodyPr wrap="square">
            <a:spAutoFit/>
          </a:bodyPr>
          <a:lstStyle/>
          <a:p>
            <a:pPr marL="234950" lvl="1" indent="-234950" eaLnBrk="1" hangingPunct="1">
              <a:lnSpc>
                <a:spcPct val="150000"/>
              </a:lnSpc>
              <a:buFontTx/>
              <a:buChar char="•"/>
            </a:pPr>
            <a:r>
              <a:rPr lang="en-US" sz="1600" dirty="0">
                <a:solidFill>
                  <a:srgbClr val="FF0000"/>
                </a:solidFill>
              </a:rPr>
              <a:t>The index of refraction depends </a:t>
            </a:r>
            <a:r>
              <a:rPr lang="en-US" sz="1600" dirty="0" smtClean="0">
                <a:solidFill>
                  <a:srgbClr val="FF0000"/>
                </a:solidFill>
              </a:rPr>
              <a:t>slightly on </a:t>
            </a:r>
            <a:r>
              <a:rPr lang="en-US" sz="1600" dirty="0">
                <a:solidFill>
                  <a:srgbClr val="FF0000"/>
                </a:solidFill>
              </a:rPr>
              <a:t>the wavelength (color) of the light (see dispersion, </a:t>
            </a:r>
            <a:r>
              <a:rPr lang="en-US" sz="1600" dirty="0" smtClean="0">
                <a:solidFill>
                  <a:srgbClr val="FF0000"/>
                </a:solidFill>
              </a:rPr>
              <a:t>coming up in a few slides)</a:t>
            </a:r>
            <a:endParaRPr lang="en-US" sz="1600" dirty="0">
              <a:solidFill>
                <a:srgbClr val="FF0000"/>
              </a:solidFill>
            </a:endParaRPr>
          </a:p>
        </p:txBody>
      </p:sp>
      <p:sp>
        <p:nvSpPr>
          <p:cNvPr id="14" name="Text Box 29"/>
          <p:cNvSpPr txBox="1">
            <a:spLocks noChangeArrowheads="1"/>
          </p:cNvSpPr>
          <p:nvPr/>
        </p:nvSpPr>
        <p:spPr bwMode="auto">
          <a:xfrm>
            <a:off x="6248400" y="2679680"/>
            <a:ext cx="2819400" cy="3416320"/>
          </a:xfrm>
          <a:prstGeom prst="rect">
            <a:avLst/>
          </a:prstGeom>
          <a:solidFill>
            <a:srgbClr val="92D050"/>
          </a:solidFill>
          <a:ln>
            <a:noFill/>
          </a:ln>
          <a:effectLs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eaLnBrk="1" hangingPunct="1">
              <a:lnSpc>
                <a:spcPct val="150000"/>
              </a:lnSpc>
            </a:pPr>
            <a:r>
              <a:rPr lang="en-US" sz="1600" u="sng" dirty="0">
                <a:solidFill>
                  <a:schemeClr val="tx1"/>
                </a:solidFill>
              </a:rPr>
              <a:t>Indices of </a:t>
            </a:r>
            <a:r>
              <a:rPr lang="en-US" sz="1600" u="sng" dirty="0" smtClean="0">
                <a:solidFill>
                  <a:schemeClr val="tx1"/>
                </a:solidFill>
              </a:rPr>
              <a:t>Refraction, n</a:t>
            </a:r>
            <a:endParaRPr lang="en-US" sz="1600" u="sng" dirty="0">
              <a:solidFill>
                <a:schemeClr val="tx1"/>
              </a:solidFill>
            </a:endParaRPr>
          </a:p>
          <a:p>
            <a:pPr eaLnBrk="1" hangingPunct="1">
              <a:lnSpc>
                <a:spcPct val="150000"/>
              </a:lnSpc>
            </a:pPr>
            <a:r>
              <a:rPr lang="en-US" sz="1600" dirty="0">
                <a:solidFill>
                  <a:schemeClr val="tx1"/>
                </a:solidFill>
              </a:rPr>
              <a:t>Air (STP)	</a:t>
            </a:r>
            <a:r>
              <a:rPr lang="en-US" sz="1600" dirty="0" smtClean="0">
                <a:solidFill>
                  <a:schemeClr val="tx1"/>
                </a:solidFill>
              </a:rPr>
              <a:t>	1.0003</a:t>
            </a:r>
            <a:endParaRPr lang="en-US" sz="1600" dirty="0">
              <a:solidFill>
                <a:schemeClr val="tx1"/>
              </a:solidFill>
            </a:endParaRPr>
          </a:p>
          <a:p>
            <a:pPr eaLnBrk="1" hangingPunct="1">
              <a:lnSpc>
                <a:spcPct val="150000"/>
              </a:lnSpc>
            </a:pPr>
            <a:r>
              <a:rPr lang="en-US" sz="1600" dirty="0">
                <a:solidFill>
                  <a:schemeClr val="tx1"/>
                </a:solidFill>
              </a:rPr>
              <a:t>Water		1.333</a:t>
            </a:r>
          </a:p>
          <a:p>
            <a:pPr eaLnBrk="1" hangingPunct="1">
              <a:lnSpc>
                <a:spcPct val="150000"/>
              </a:lnSpc>
            </a:pPr>
            <a:r>
              <a:rPr lang="en-US" sz="1600" dirty="0">
                <a:solidFill>
                  <a:schemeClr val="tx1"/>
                </a:solidFill>
              </a:rPr>
              <a:t>Ethyl alcohol	1.361</a:t>
            </a:r>
          </a:p>
          <a:p>
            <a:pPr eaLnBrk="1" hangingPunct="1">
              <a:lnSpc>
                <a:spcPct val="150000"/>
              </a:lnSpc>
            </a:pPr>
            <a:r>
              <a:rPr lang="en-US" sz="1600" dirty="0">
                <a:solidFill>
                  <a:schemeClr val="tx1"/>
                </a:solidFill>
              </a:rPr>
              <a:t>Glycerin	</a:t>
            </a:r>
            <a:r>
              <a:rPr lang="en-US" sz="1600" dirty="0" smtClean="0">
                <a:solidFill>
                  <a:schemeClr val="tx1"/>
                </a:solidFill>
              </a:rPr>
              <a:t>	1.473</a:t>
            </a:r>
            <a:endParaRPr lang="en-US" sz="1600" dirty="0">
              <a:solidFill>
                <a:schemeClr val="tx1"/>
              </a:solidFill>
            </a:endParaRPr>
          </a:p>
          <a:p>
            <a:pPr eaLnBrk="1" hangingPunct="1">
              <a:lnSpc>
                <a:spcPct val="150000"/>
              </a:lnSpc>
            </a:pPr>
            <a:r>
              <a:rPr lang="en-US" sz="1600" dirty="0">
                <a:solidFill>
                  <a:schemeClr val="tx1"/>
                </a:solidFill>
              </a:rPr>
              <a:t>Fused Quartz	1.434</a:t>
            </a:r>
          </a:p>
          <a:p>
            <a:pPr eaLnBrk="1" hangingPunct="1">
              <a:lnSpc>
                <a:spcPct val="150000"/>
              </a:lnSpc>
            </a:pPr>
            <a:r>
              <a:rPr lang="en-US" sz="1600" dirty="0">
                <a:solidFill>
                  <a:schemeClr val="tx1"/>
                </a:solidFill>
              </a:rPr>
              <a:t>Glass		1.5 -</a:t>
            </a:r>
            <a:r>
              <a:rPr lang="en-US" sz="1600" dirty="0" err="1">
                <a:solidFill>
                  <a:schemeClr val="tx1"/>
                </a:solidFill>
              </a:rPr>
              <a:t>ish</a:t>
            </a:r>
            <a:endParaRPr lang="en-US" sz="1600" dirty="0">
              <a:solidFill>
                <a:schemeClr val="tx1"/>
              </a:solidFill>
            </a:endParaRPr>
          </a:p>
          <a:p>
            <a:pPr eaLnBrk="1" hangingPunct="1">
              <a:lnSpc>
                <a:spcPct val="150000"/>
              </a:lnSpc>
            </a:pPr>
            <a:r>
              <a:rPr lang="en-US" sz="1600" dirty="0">
                <a:solidFill>
                  <a:schemeClr val="tx1"/>
                </a:solidFill>
              </a:rPr>
              <a:t>Cubic zirconia	2.20</a:t>
            </a:r>
          </a:p>
          <a:p>
            <a:pPr eaLnBrk="1" hangingPunct="1">
              <a:lnSpc>
                <a:spcPct val="150000"/>
              </a:lnSpc>
            </a:pPr>
            <a:r>
              <a:rPr lang="en-US" sz="1600" dirty="0">
                <a:solidFill>
                  <a:schemeClr val="tx1"/>
                </a:solidFill>
              </a:rPr>
              <a:t>Diamond	</a:t>
            </a:r>
            <a:r>
              <a:rPr lang="en-US" sz="1600" dirty="0" smtClean="0">
                <a:solidFill>
                  <a:schemeClr val="tx1"/>
                </a:solidFill>
              </a:rPr>
              <a:t>	2.419</a:t>
            </a:r>
            <a:endParaRPr lang="en-US" sz="1600" dirty="0">
              <a:solidFill>
                <a:schemeClr val="tx1"/>
              </a:solidFill>
            </a:endParaRPr>
          </a:p>
        </p:txBody>
      </p:sp>
      <p:sp>
        <p:nvSpPr>
          <p:cNvPr id="2" name="Rectangle 1"/>
          <p:cNvSpPr/>
          <p:nvPr/>
        </p:nvSpPr>
        <p:spPr>
          <a:xfrm>
            <a:off x="6248400" y="6096000"/>
            <a:ext cx="2819400" cy="738664"/>
          </a:xfrm>
          <a:prstGeom prst="rect">
            <a:avLst/>
          </a:prstGeom>
          <a:ln w="28575">
            <a:solidFill>
              <a:srgbClr val="92D050"/>
            </a:solidFill>
          </a:ln>
        </p:spPr>
        <p:txBody>
          <a:bodyPr wrap="square">
            <a:spAutoFit/>
          </a:bodyPr>
          <a:lstStyle/>
          <a:p>
            <a:r>
              <a:rPr lang="en-US" sz="1400" dirty="0">
                <a:solidFill>
                  <a:schemeClr val="tx1"/>
                </a:solidFill>
              </a:rPr>
              <a:t>Note:  All values are for light having wavelength </a:t>
            </a:r>
            <a:r>
              <a:rPr lang="en-US" sz="1400" dirty="0">
                <a:solidFill>
                  <a:schemeClr val="tx1"/>
                </a:solidFill>
                <a:latin typeface="Symbol" panose="05050102010706020507" pitchFamily="18" charset="2"/>
              </a:rPr>
              <a:t>l </a:t>
            </a:r>
            <a:r>
              <a:rPr lang="en-US" sz="1400" dirty="0">
                <a:solidFill>
                  <a:schemeClr val="tx1"/>
                </a:solidFill>
              </a:rPr>
              <a:t>= 589 nm in vacuum (yellow light). </a:t>
            </a:r>
          </a:p>
        </p:txBody>
      </p:sp>
    </p:spTree>
    <p:extLst>
      <p:ext uri="{BB962C8B-B14F-4D97-AF65-F5344CB8AC3E}">
        <p14:creationId xmlns:p14="http://schemas.microsoft.com/office/powerpoint/2010/main" val="4044619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9641">
                                            <p:txEl>
                                              <p:pRg st="0" end="0"/>
                                            </p:txEl>
                                          </p:spTgt>
                                        </p:tgtEl>
                                        <p:attrNameLst>
                                          <p:attrName>style.visibility</p:attrName>
                                        </p:attrNameLst>
                                      </p:cBhvr>
                                      <p:to>
                                        <p:strVal val="visible"/>
                                      </p:to>
                                    </p:set>
                                    <p:anim calcmode="lin" valueType="num">
                                      <p:cBhvr additive="base">
                                        <p:cTn id="7" dur="500" fill="hold"/>
                                        <p:tgtEl>
                                          <p:spTgt spid="87964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96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9643">
                                            <p:txEl>
                                              <p:pRg st="0" end="0"/>
                                            </p:txEl>
                                          </p:spTgt>
                                        </p:tgtEl>
                                        <p:attrNameLst>
                                          <p:attrName>style.visibility</p:attrName>
                                        </p:attrNameLst>
                                      </p:cBhvr>
                                      <p:to>
                                        <p:strVal val="visible"/>
                                      </p:to>
                                    </p:set>
                                    <p:anim calcmode="lin" valueType="num">
                                      <p:cBhvr additive="base">
                                        <p:cTn id="13" dur="500" fill="hold"/>
                                        <p:tgtEl>
                                          <p:spTgt spid="8796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9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79643">
                                            <p:txEl>
                                              <p:pRg st="1" end="1"/>
                                            </p:txEl>
                                          </p:spTgt>
                                        </p:tgtEl>
                                        <p:attrNameLst>
                                          <p:attrName>style.visibility</p:attrName>
                                        </p:attrNameLst>
                                      </p:cBhvr>
                                      <p:to>
                                        <p:strVal val="visible"/>
                                      </p:to>
                                    </p:set>
                                    <p:anim calcmode="lin" valueType="num">
                                      <p:cBhvr additive="base">
                                        <p:cTn id="19" dur="500" fill="hold"/>
                                        <p:tgtEl>
                                          <p:spTgt spid="87964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79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79643">
                                            <p:txEl>
                                              <p:pRg st="2" end="2"/>
                                            </p:txEl>
                                          </p:spTgt>
                                        </p:tgtEl>
                                        <p:attrNameLst>
                                          <p:attrName>style.visibility</p:attrName>
                                        </p:attrNameLst>
                                      </p:cBhvr>
                                      <p:to>
                                        <p:strVal val="visible"/>
                                      </p:to>
                                    </p:set>
                                    <p:anim calcmode="lin" valueType="num">
                                      <p:cBhvr additive="base">
                                        <p:cTn id="25" dur="500" fill="hold"/>
                                        <p:tgtEl>
                                          <p:spTgt spid="87964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796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79643">
                                            <p:txEl>
                                              <p:pRg st="3" end="3"/>
                                            </p:txEl>
                                          </p:spTgt>
                                        </p:tgtEl>
                                        <p:attrNameLst>
                                          <p:attrName>style.visibility</p:attrName>
                                        </p:attrNameLst>
                                      </p:cBhvr>
                                      <p:to>
                                        <p:strVal val="visible"/>
                                      </p:to>
                                    </p:set>
                                    <p:anim calcmode="lin" valueType="num">
                                      <p:cBhvr additive="base">
                                        <p:cTn id="31" dur="500" fill="hold"/>
                                        <p:tgtEl>
                                          <p:spTgt spid="87964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796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79643">
                                            <p:txEl>
                                              <p:pRg st="4" end="4"/>
                                            </p:txEl>
                                          </p:spTgt>
                                        </p:tgtEl>
                                        <p:attrNameLst>
                                          <p:attrName>style.visibility</p:attrName>
                                        </p:attrNameLst>
                                      </p:cBhvr>
                                      <p:to>
                                        <p:strVal val="visible"/>
                                      </p:to>
                                    </p:set>
                                    <p:anim calcmode="lin" valueType="num">
                                      <p:cBhvr additive="base">
                                        <p:cTn id="37" dur="500" fill="hold"/>
                                        <p:tgtEl>
                                          <p:spTgt spid="87964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796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79643">
                                            <p:txEl>
                                              <p:pRg st="5" end="5"/>
                                            </p:txEl>
                                          </p:spTgt>
                                        </p:tgtEl>
                                        <p:attrNameLst>
                                          <p:attrName>style.visibility</p:attrName>
                                        </p:attrNameLst>
                                      </p:cBhvr>
                                      <p:to>
                                        <p:strVal val="visible"/>
                                      </p:to>
                                    </p:set>
                                    <p:anim calcmode="lin" valueType="num">
                                      <p:cBhvr additive="base">
                                        <p:cTn id="43" dur="500" fill="hold"/>
                                        <p:tgtEl>
                                          <p:spTgt spid="87964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79643">
                                            <p:txEl>
                                              <p:pRg st="5" end="5"/>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879643">
                                            <p:txEl>
                                              <p:pRg st="6" end="6"/>
                                            </p:txEl>
                                          </p:spTgt>
                                        </p:tgtEl>
                                        <p:attrNameLst>
                                          <p:attrName>style.visibility</p:attrName>
                                        </p:attrNameLst>
                                      </p:cBhvr>
                                      <p:to>
                                        <p:strVal val="visible"/>
                                      </p:to>
                                    </p:set>
                                    <p:anim calcmode="lin" valueType="num">
                                      <p:cBhvr additive="base">
                                        <p:cTn id="47" dur="500" fill="hold"/>
                                        <p:tgtEl>
                                          <p:spTgt spid="879643">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879643">
                                            <p:txEl>
                                              <p:pRg st="6" end="6"/>
                                            </p:txEl>
                                          </p:spTgt>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41" grpId="0" build="p"/>
      <p:bldP spid="879643" grpId="0" build="p"/>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35T1"/>
          <p:cNvPicPr>
            <a:picLocks noChangeAspect="1" noChangeArrowheads="1"/>
          </p:cNvPicPr>
          <p:nvPr/>
        </p:nvPicPr>
        <p:blipFill rotWithShape="1">
          <a:blip r:embed="rId2">
            <a:extLst>
              <a:ext uri="{28A0092B-C50C-407E-A947-70E740481C1C}">
                <a14:useLocalDpi xmlns:a14="http://schemas.microsoft.com/office/drawing/2010/main" val="0"/>
              </a:ext>
            </a:extLst>
          </a:blip>
          <a:srcRect b="9199"/>
          <a:stretch/>
        </p:blipFill>
        <p:spPr bwMode="auto">
          <a:xfrm>
            <a:off x="-1" y="0"/>
            <a:ext cx="9144001"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4157246"/>
            <a:ext cx="7963829" cy="338554"/>
          </a:xfrm>
          <a:prstGeom prst="rect">
            <a:avLst/>
          </a:prstGeom>
          <a:noFill/>
        </p:spPr>
        <p:txBody>
          <a:bodyPr wrap="square" rtlCol="0">
            <a:spAutoFit/>
          </a:bodyPr>
          <a:lstStyle/>
          <a:p>
            <a:r>
              <a:rPr lang="en-US" sz="1600" dirty="0" smtClean="0">
                <a:solidFill>
                  <a:schemeClr val="tx1"/>
                </a:solidFill>
              </a:rPr>
              <a:t>Note:  All values are for light having wavelength </a:t>
            </a:r>
            <a:r>
              <a:rPr lang="en-US" sz="1600" dirty="0" smtClean="0">
                <a:solidFill>
                  <a:schemeClr val="tx1"/>
                </a:solidFill>
                <a:latin typeface="Symbol" panose="05050102010706020507" pitchFamily="18" charset="2"/>
              </a:rPr>
              <a:t>l </a:t>
            </a:r>
            <a:r>
              <a:rPr lang="en-US" sz="1600" dirty="0" smtClean="0">
                <a:solidFill>
                  <a:schemeClr val="tx1"/>
                </a:solidFill>
              </a:rPr>
              <a:t>= 589 nm in vacuum (yellow light). </a:t>
            </a:r>
            <a:endParaRPr lang="en-US" sz="1600" dirty="0">
              <a:solidFill>
                <a:schemeClr val="tx1"/>
              </a:solidFill>
            </a:endParaRPr>
          </a:p>
        </p:txBody>
      </p:sp>
      <mc:AlternateContent xmlns:mc="http://schemas.openxmlformats.org/markup-compatibility/2006" xmlns:a14="http://schemas.microsoft.com/office/drawing/2010/main">
        <mc:Choice Requires="a14">
          <p:sp>
            <p:nvSpPr>
              <p:cNvPr id="4" name="TextBox 3"/>
              <p:cNvSpPr txBox="1"/>
              <p:nvPr/>
            </p:nvSpPr>
            <p:spPr>
              <a:xfrm>
                <a:off x="609600" y="4791392"/>
                <a:ext cx="6592230" cy="1938992"/>
              </a:xfrm>
              <a:prstGeom prst="rect">
                <a:avLst/>
              </a:prstGeom>
              <a:noFill/>
            </p:spPr>
            <p:txBody>
              <a:bodyPr wrap="square" rtlCol="0">
                <a:spAutoFit/>
              </a:bodyPr>
              <a:lstStyle/>
              <a:p>
                <a:r>
                  <a:rPr lang="en-US" sz="2000" dirty="0" smtClean="0">
                    <a:solidFill>
                      <a:schemeClr val="tx1"/>
                    </a:solidFill>
                  </a:rPr>
                  <a:t>i-clicker: </a:t>
                </a:r>
              </a:p>
              <a:p>
                <a:r>
                  <a:rPr lang="en-US" sz="2000" dirty="0" smtClean="0">
                    <a:solidFill>
                      <a:schemeClr val="tx1"/>
                    </a:solidFill>
                  </a:rPr>
                  <a:t>What is the speed of light in glass?</a:t>
                </a:r>
              </a:p>
              <a:p>
                <a:endParaRPr lang="en-US" sz="2000" dirty="0">
                  <a:solidFill>
                    <a:schemeClr val="tx1"/>
                  </a:solidFill>
                </a:endParaRPr>
              </a:p>
              <a:p>
                <a:r>
                  <a:rPr lang="en-US" sz="2000" dirty="0" smtClean="0">
                    <a:solidFill>
                      <a:schemeClr val="tx1"/>
                    </a:solidFill>
                  </a:rPr>
                  <a:t>A) </a:t>
                </a:r>
                <a14:m>
                  <m:oMath xmlns:m="http://schemas.openxmlformats.org/officeDocument/2006/math">
                    <m:r>
                      <a:rPr lang="en-US" sz="2000" b="0" i="1" smtClean="0">
                        <a:solidFill>
                          <a:schemeClr val="tx1"/>
                        </a:solidFill>
                        <a:latin typeface="Cambria Math" panose="02040503050406030204" pitchFamily="18" charset="0"/>
                      </a:rPr>
                      <m:t>1.0</m:t>
                    </m:r>
                    <m:r>
                      <a:rPr lang="en-US" sz="2000" b="0" i="1" smtClean="0">
                        <a:solidFill>
                          <a:schemeClr val="tx1"/>
                        </a:solidFill>
                        <a:latin typeface="Cambria Math" panose="02040503050406030204" pitchFamily="18" charset="0"/>
                        <a:ea typeface="Cambria Math" panose="02040503050406030204" pitchFamily="18" charset="0"/>
                      </a:rPr>
                      <m:t>∙</m:t>
                    </m:r>
                    <m:sSup>
                      <m:sSupPr>
                        <m:ctrlPr>
                          <a:rPr lang="en-US" sz="2000" b="0" i="1" smtClean="0">
                            <a:solidFill>
                              <a:schemeClr val="tx1"/>
                            </a:solidFill>
                            <a:latin typeface="Cambria Math" panose="02040503050406030204" pitchFamily="18" charset="0"/>
                            <a:ea typeface="Cambria Math" panose="02040503050406030204" pitchFamily="18" charset="0"/>
                          </a:rPr>
                        </m:ctrlPr>
                      </m:sSupPr>
                      <m:e>
                        <m:r>
                          <a:rPr lang="en-US" sz="2000" b="0" i="1" smtClean="0">
                            <a:solidFill>
                              <a:schemeClr val="tx1"/>
                            </a:solidFill>
                            <a:latin typeface="Cambria Math" panose="02040503050406030204" pitchFamily="18" charset="0"/>
                            <a:ea typeface="Cambria Math" panose="02040503050406030204" pitchFamily="18" charset="0"/>
                          </a:rPr>
                          <m:t>10</m:t>
                        </m:r>
                      </m:e>
                      <m:sup>
                        <m:r>
                          <a:rPr lang="en-US" sz="2000" b="0" i="1" smtClean="0">
                            <a:solidFill>
                              <a:schemeClr val="tx1"/>
                            </a:solidFill>
                            <a:latin typeface="Cambria Math" panose="02040503050406030204" pitchFamily="18" charset="0"/>
                            <a:ea typeface="Cambria Math" panose="02040503050406030204" pitchFamily="18" charset="0"/>
                          </a:rPr>
                          <m:t>8</m:t>
                        </m:r>
                      </m:sup>
                    </m:sSup>
                  </m:oMath>
                </a14:m>
                <a:r>
                  <a:rPr lang="en-US" sz="2000" dirty="0" smtClean="0">
                    <a:solidFill>
                      <a:schemeClr val="tx1"/>
                    </a:solidFill>
                  </a:rPr>
                  <a:t> m/s			D) </a:t>
                </a:r>
                <a14:m>
                  <m:oMath xmlns:m="http://schemas.openxmlformats.org/officeDocument/2006/math">
                    <m:r>
                      <a:rPr lang="en-US" sz="2000" i="1" dirty="0" smtClean="0">
                        <a:solidFill>
                          <a:schemeClr val="tx1"/>
                        </a:solidFill>
                        <a:latin typeface="Cambria Math" panose="02040503050406030204" pitchFamily="18" charset="0"/>
                      </a:rPr>
                      <m:t>2</m:t>
                    </m:r>
                    <m:r>
                      <a:rPr lang="en-US" sz="2000" b="0" i="1" smtClean="0">
                        <a:solidFill>
                          <a:schemeClr val="tx1"/>
                        </a:solidFill>
                        <a:latin typeface="Cambria Math" panose="02040503050406030204" pitchFamily="18" charset="0"/>
                      </a:rPr>
                      <m:t>.5</m:t>
                    </m:r>
                    <m:r>
                      <a:rPr lang="en-US" sz="2000" i="1">
                        <a:solidFill>
                          <a:schemeClr val="tx1"/>
                        </a:solidFill>
                        <a:latin typeface="Cambria Math" panose="02040503050406030204" pitchFamily="18" charset="0"/>
                        <a:ea typeface="Cambria Math" panose="02040503050406030204" pitchFamily="18" charset="0"/>
                      </a:rPr>
                      <m:t>∙</m:t>
                    </m:r>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10</m:t>
                        </m:r>
                      </m:e>
                      <m:sup>
                        <m:r>
                          <a:rPr lang="en-US" sz="2000" i="1">
                            <a:solidFill>
                              <a:schemeClr val="tx1"/>
                            </a:solidFill>
                            <a:latin typeface="Cambria Math" panose="02040503050406030204" pitchFamily="18" charset="0"/>
                            <a:ea typeface="Cambria Math" panose="02040503050406030204" pitchFamily="18" charset="0"/>
                          </a:rPr>
                          <m:t>8</m:t>
                        </m:r>
                      </m:sup>
                    </m:sSup>
                  </m:oMath>
                </a14:m>
                <a:r>
                  <a:rPr lang="en-US" sz="2000" dirty="0">
                    <a:solidFill>
                      <a:schemeClr val="tx1"/>
                    </a:solidFill>
                  </a:rPr>
                  <a:t> </a:t>
                </a:r>
                <a:r>
                  <a:rPr lang="en-US" sz="2000" dirty="0" smtClean="0">
                    <a:solidFill>
                      <a:schemeClr val="tx1"/>
                    </a:solidFill>
                  </a:rPr>
                  <a:t>m/s</a:t>
                </a:r>
              </a:p>
              <a:p>
                <a:r>
                  <a:rPr lang="en-US" sz="2000" dirty="0" smtClean="0">
                    <a:solidFill>
                      <a:schemeClr val="tx1"/>
                    </a:solidFill>
                  </a:rPr>
                  <a:t>B) </a:t>
                </a:r>
                <a14:m>
                  <m:oMath xmlns:m="http://schemas.openxmlformats.org/officeDocument/2006/math">
                    <m:r>
                      <a:rPr lang="en-US" sz="2000" i="1">
                        <a:solidFill>
                          <a:schemeClr val="tx1"/>
                        </a:solidFill>
                        <a:latin typeface="Cambria Math" panose="02040503050406030204" pitchFamily="18" charset="0"/>
                      </a:rPr>
                      <m:t>1</m:t>
                    </m:r>
                    <m:r>
                      <a:rPr lang="en-US" sz="2000" b="0" i="1" smtClean="0">
                        <a:solidFill>
                          <a:schemeClr val="tx1"/>
                        </a:solidFill>
                        <a:latin typeface="Cambria Math" panose="02040503050406030204" pitchFamily="18" charset="0"/>
                      </a:rPr>
                      <m:t>.5</m:t>
                    </m:r>
                    <m:r>
                      <a:rPr lang="en-US" sz="2000" i="1">
                        <a:solidFill>
                          <a:schemeClr val="tx1"/>
                        </a:solidFill>
                        <a:latin typeface="Cambria Math" panose="02040503050406030204" pitchFamily="18" charset="0"/>
                        <a:ea typeface="Cambria Math" panose="02040503050406030204" pitchFamily="18" charset="0"/>
                      </a:rPr>
                      <m:t>∙</m:t>
                    </m:r>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10</m:t>
                        </m:r>
                      </m:e>
                      <m:sup>
                        <m:r>
                          <a:rPr lang="en-US" sz="2000" i="1">
                            <a:solidFill>
                              <a:schemeClr val="tx1"/>
                            </a:solidFill>
                            <a:latin typeface="Cambria Math" panose="02040503050406030204" pitchFamily="18" charset="0"/>
                            <a:ea typeface="Cambria Math" panose="02040503050406030204" pitchFamily="18" charset="0"/>
                          </a:rPr>
                          <m:t>8</m:t>
                        </m:r>
                      </m:sup>
                    </m:sSup>
                  </m:oMath>
                </a14:m>
                <a:r>
                  <a:rPr lang="en-US" sz="2000" dirty="0">
                    <a:solidFill>
                      <a:schemeClr val="tx1"/>
                    </a:solidFill>
                  </a:rPr>
                  <a:t> </a:t>
                </a:r>
                <a:r>
                  <a:rPr lang="en-US" sz="2000" dirty="0" smtClean="0">
                    <a:solidFill>
                      <a:schemeClr val="tx1"/>
                    </a:solidFill>
                  </a:rPr>
                  <a:t>m/s			E) </a:t>
                </a:r>
                <a14:m>
                  <m:oMath xmlns:m="http://schemas.openxmlformats.org/officeDocument/2006/math">
                    <m:r>
                      <a:rPr lang="en-US" sz="2000" i="1" dirty="0" smtClean="0">
                        <a:solidFill>
                          <a:schemeClr val="tx1"/>
                        </a:solidFill>
                        <a:latin typeface="Cambria Math" panose="02040503050406030204" pitchFamily="18" charset="0"/>
                      </a:rPr>
                      <m:t>3</m:t>
                    </m:r>
                    <m:r>
                      <a:rPr lang="en-US" sz="2000" b="0" i="1" dirty="0" smtClean="0">
                        <a:solidFill>
                          <a:schemeClr val="tx1"/>
                        </a:solidFill>
                        <a:latin typeface="Cambria Math" panose="02040503050406030204" pitchFamily="18" charset="0"/>
                      </a:rPr>
                      <m:t>.0</m:t>
                    </m:r>
                    <m:r>
                      <a:rPr lang="en-US" sz="2000" i="1">
                        <a:solidFill>
                          <a:schemeClr val="tx1"/>
                        </a:solidFill>
                        <a:latin typeface="Cambria Math" panose="02040503050406030204" pitchFamily="18" charset="0"/>
                        <a:ea typeface="Cambria Math" panose="02040503050406030204" pitchFamily="18" charset="0"/>
                      </a:rPr>
                      <m:t>∙</m:t>
                    </m:r>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10</m:t>
                        </m:r>
                      </m:e>
                      <m:sup>
                        <m:r>
                          <a:rPr lang="en-US" sz="2000" i="1">
                            <a:solidFill>
                              <a:schemeClr val="tx1"/>
                            </a:solidFill>
                            <a:latin typeface="Cambria Math" panose="02040503050406030204" pitchFamily="18" charset="0"/>
                            <a:ea typeface="Cambria Math" panose="02040503050406030204" pitchFamily="18" charset="0"/>
                          </a:rPr>
                          <m:t>8</m:t>
                        </m:r>
                      </m:sup>
                    </m:sSup>
                  </m:oMath>
                </a14:m>
                <a:r>
                  <a:rPr lang="en-US" sz="2000" dirty="0">
                    <a:solidFill>
                      <a:schemeClr val="tx1"/>
                    </a:solidFill>
                  </a:rPr>
                  <a:t> </a:t>
                </a:r>
                <a:r>
                  <a:rPr lang="en-US" sz="2000" dirty="0" smtClean="0">
                    <a:solidFill>
                      <a:schemeClr val="tx1"/>
                    </a:solidFill>
                  </a:rPr>
                  <a:t>m/s</a:t>
                </a:r>
              </a:p>
              <a:p>
                <a:r>
                  <a:rPr lang="en-US" sz="2000" dirty="0" smtClean="0">
                    <a:solidFill>
                      <a:schemeClr val="tx1"/>
                    </a:solidFill>
                  </a:rPr>
                  <a:t>C) </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rPr>
                      <m:t>2.0</m:t>
                    </m:r>
                    <m:r>
                      <a:rPr lang="en-US" sz="2000" i="1">
                        <a:solidFill>
                          <a:schemeClr val="tx1"/>
                        </a:solidFill>
                        <a:latin typeface="Cambria Math" panose="02040503050406030204" pitchFamily="18" charset="0"/>
                        <a:ea typeface="Cambria Math" panose="02040503050406030204" pitchFamily="18" charset="0"/>
                      </a:rPr>
                      <m:t>∙</m:t>
                    </m:r>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10</m:t>
                        </m:r>
                      </m:e>
                      <m:sup>
                        <m:r>
                          <a:rPr lang="en-US" sz="2000" i="1">
                            <a:solidFill>
                              <a:schemeClr val="tx1"/>
                            </a:solidFill>
                            <a:latin typeface="Cambria Math" panose="02040503050406030204" pitchFamily="18" charset="0"/>
                            <a:ea typeface="Cambria Math" panose="02040503050406030204" pitchFamily="18" charset="0"/>
                          </a:rPr>
                          <m:t>8</m:t>
                        </m:r>
                      </m:sup>
                    </m:sSup>
                  </m:oMath>
                </a14:m>
                <a:r>
                  <a:rPr lang="en-US" sz="2000" dirty="0">
                    <a:solidFill>
                      <a:schemeClr val="tx1"/>
                    </a:solidFill>
                  </a:rPr>
                  <a:t> </a:t>
                </a:r>
                <a:r>
                  <a:rPr lang="en-US" sz="2000" dirty="0" smtClean="0">
                    <a:solidFill>
                      <a:schemeClr val="tx1"/>
                    </a:solidFill>
                  </a:rPr>
                  <a:t>m/s</a:t>
                </a:r>
                <a:endParaRPr lang="en-US" sz="2000" dirty="0">
                  <a:solidFill>
                    <a:schemeClr val="tx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9600" y="4791392"/>
                <a:ext cx="6592230" cy="1938992"/>
              </a:xfrm>
              <a:prstGeom prst="rect">
                <a:avLst/>
              </a:prstGeom>
              <a:blipFill>
                <a:blip r:embed="rId3"/>
                <a:stretch>
                  <a:fillRect l="-925" t="-1887" b="-4717"/>
                </a:stretch>
              </a:blipFill>
            </p:spPr>
            <p:txBody>
              <a:bodyPr/>
              <a:lstStyle/>
              <a:p>
                <a:r>
                  <a:rPr lang="en-US">
                    <a:noFill/>
                  </a:rPr>
                  <a:t> </a:t>
                </a:r>
              </a:p>
            </p:txBody>
          </p:sp>
        </mc:Fallback>
      </mc:AlternateContent>
      <p:cxnSp>
        <p:nvCxnSpPr>
          <p:cNvPr id="6" name="Straight Connector 5"/>
          <p:cNvCxnSpPr/>
          <p:nvPr/>
        </p:nvCxnSpPr>
        <p:spPr bwMode="auto">
          <a:xfrm>
            <a:off x="228599" y="4724400"/>
            <a:ext cx="8686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29489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0053"/>
            <a:ext cx="9144000" cy="584775"/>
          </a:xfrm>
          <a:prstGeom prst="rect">
            <a:avLst/>
          </a:prstGeom>
          <a:solidFill>
            <a:srgbClr val="FF9999"/>
          </a:solidFill>
          <a:ln>
            <a:solidFill>
              <a:schemeClr val="tx1"/>
            </a:solidFill>
          </a:ln>
          <a:effectLst/>
        </p:spPr>
        <p:txBody>
          <a:bodyPr wrap="square">
            <a:spAutoFit/>
          </a:bodyPr>
          <a:lstStyle/>
          <a:p>
            <a:pPr algn="ctr">
              <a:spcBef>
                <a:spcPct val="50000"/>
              </a:spcBef>
            </a:pPr>
            <a:r>
              <a:rPr lang="en-US" sz="3200" dirty="0" smtClean="0">
                <a:solidFill>
                  <a:srgbClr val="000000"/>
                </a:solidFill>
              </a:rPr>
              <a:t>Refraction and Snell’s law</a:t>
            </a:r>
            <a:endParaRPr lang="en-US" sz="2400" dirty="0">
              <a:solidFill>
                <a:srgbClr val="000000"/>
              </a:solidFill>
            </a:endParaRPr>
          </a:p>
        </p:txBody>
      </p:sp>
      <p:pic>
        <p:nvPicPr>
          <p:cNvPr id="7" name="Picture 4" descr="3510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365"/>
          <a:stretch/>
        </p:blipFill>
        <p:spPr bwMode="auto">
          <a:xfrm>
            <a:off x="76200" y="4020809"/>
            <a:ext cx="4114800" cy="276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050" y="685800"/>
            <a:ext cx="9099127" cy="2554545"/>
          </a:xfrm>
          <a:prstGeom prst="rect">
            <a:avLst/>
          </a:prstGeom>
          <a:noFill/>
        </p:spPr>
        <p:txBody>
          <a:bodyPr wrap="square" rtlCol="0">
            <a:spAutoFit/>
          </a:bodyPr>
          <a:lstStyle/>
          <a:p>
            <a:pPr marL="342900" indent="-342900">
              <a:lnSpc>
                <a:spcPct val="150000"/>
              </a:lnSpc>
              <a:spcAft>
                <a:spcPts val="600"/>
              </a:spcAft>
              <a:buFont typeface="Arial" panose="020B0604020202020204" pitchFamily="34" charset="0"/>
              <a:buChar char="•"/>
            </a:pPr>
            <a:r>
              <a:rPr lang="en-US" sz="2000" dirty="0" smtClean="0">
                <a:solidFill>
                  <a:schemeClr val="tx1"/>
                </a:solidFill>
              </a:rPr>
              <a:t>When a ray of light travels through a transparent medium and encounters a second transparent medium, part of the light is reflected and part of the light enters the second medium.</a:t>
            </a:r>
          </a:p>
          <a:p>
            <a:pPr marL="342900" indent="-342900">
              <a:lnSpc>
                <a:spcPct val="150000"/>
              </a:lnSpc>
              <a:spcAft>
                <a:spcPts val="600"/>
              </a:spcAft>
              <a:buFont typeface="Arial" panose="020B0604020202020204" pitchFamily="34" charset="0"/>
              <a:buChar char="•"/>
            </a:pPr>
            <a:r>
              <a:rPr lang="en-US" sz="2000" dirty="0" smtClean="0">
                <a:solidFill>
                  <a:schemeClr val="tx1"/>
                </a:solidFill>
              </a:rPr>
              <a:t>The ray that enters the second medium changes direction; </a:t>
            </a:r>
            <a:r>
              <a:rPr lang="en-US" sz="2000" b="1" dirty="0" smtClean="0">
                <a:solidFill>
                  <a:schemeClr val="tx1"/>
                </a:solidFill>
              </a:rPr>
              <a:t>it is refracted.</a:t>
            </a:r>
          </a:p>
          <a:p>
            <a:pPr marL="342900" indent="-342900">
              <a:lnSpc>
                <a:spcPct val="150000"/>
              </a:lnSpc>
              <a:spcAft>
                <a:spcPts val="600"/>
              </a:spcAft>
              <a:buFont typeface="Arial" panose="020B0604020202020204" pitchFamily="34" charset="0"/>
              <a:buChar char="•"/>
            </a:pPr>
            <a:r>
              <a:rPr lang="en-US" sz="2000" dirty="0" smtClean="0">
                <a:solidFill>
                  <a:schemeClr val="tx1"/>
                </a:solidFill>
              </a:rPr>
              <a:t>The incident ray, the reflected ray and the refracted ray all lie in the same plane.</a:t>
            </a:r>
          </a:p>
        </p:txBody>
      </p:sp>
      <p:sp>
        <p:nvSpPr>
          <p:cNvPr id="3" name="TextBox 2"/>
          <p:cNvSpPr txBox="1"/>
          <p:nvPr/>
        </p:nvSpPr>
        <p:spPr>
          <a:xfrm>
            <a:off x="4422422" y="3857179"/>
            <a:ext cx="4721578" cy="3000821"/>
          </a:xfrm>
          <a:prstGeom prst="rect">
            <a:avLst/>
          </a:prstGeom>
          <a:noFill/>
        </p:spPr>
        <p:txBody>
          <a:bodyPr wrap="square" rtlCol="0">
            <a:spAutoFit/>
          </a:bodyPr>
          <a:lstStyle/>
          <a:p>
            <a:pPr>
              <a:lnSpc>
                <a:spcPct val="150000"/>
              </a:lnSpc>
            </a:pPr>
            <a:r>
              <a:rPr lang="en-US" sz="1800" b="1" dirty="0" err="1" smtClean="0">
                <a:solidFill>
                  <a:schemeClr val="tx1"/>
                </a:solidFill>
              </a:rPr>
              <a:t>i</a:t>
            </a:r>
            <a:r>
              <a:rPr lang="en-US" sz="1800" b="1" dirty="0" smtClean="0">
                <a:solidFill>
                  <a:schemeClr val="tx1"/>
                </a:solidFill>
              </a:rPr>
              <a:t>-clicker: </a:t>
            </a:r>
            <a:r>
              <a:rPr lang="en-US" sz="1800" dirty="0" smtClean="0">
                <a:solidFill>
                  <a:schemeClr val="tx1"/>
                </a:solidFill>
              </a:rPr>
              <a:t>If ray 1 is the incident ray, which rays in the image are refracted:</a:t>
            </a:r>
          </a:p>
          <a:p>
            <a:pPr marL="457200" indent="-457200">
              <a:lnSpc>
                <a:spcPct val="150000"/>
              </a:lnSpc>
              <a:buAutoNum type="alphaUcParenR"/>
            </a:pPr>
            <a:r>
              <a:rPr lang="en-US" sz="1800" dirty="0" smtClean="0">
                <a:solidFill>
                  <a:schemeClr val="tx1"/>
                </a:solidFill>
              </a:rPr>
              <a:t>2, 5</a:t>
            </a:r>
          </a:p>
          <a:p>
            <a:pPr marL="457200" indent="-457200">
              <a:lnSpc>
                <a:spcPct val="150000"/>
              </a:lnSpc>
              <a:buAutoNum type="alphaUcParenR"/>
            </a:pPr>
            <a:r>
              <a:rPr lang="en-US" sz="1800" dirty="0" smtClean="0">
                <a:solidFill>
                  <a:schemeClr val="tx1"/>
                </a:solidFill>
              </a:rPr>
              <a:t>3, 4</a:t>
            </a:r>
          </a:p>
          <a:p>
            <a:pPr marL="457200" indent="-457200">
              <a:lnSpc>
                <a:spcPct val="150000"/>
              </a:lnSpc>
              <a:buAutoNum type="alphaUcParenR"/>
            </a:pPr>
            <a:r>
              <a:rPr lang="en-US" sz="1800" dirty="0" smtClean="0">
                <a:solidFill>
                  <a:schemeClr val="tx1"/>
                </a:solidFill>
              </a:rPr>
              <a:t>3, 5, </a:t>
            </a:r>
          </a:p>
          <a:p>
            <a:pPr marL="457200" indent="-457200">
              <a:lnSpc>
                <a:spcPct val="150000"/>
              </a:lnSpc>
              <a:buAutoNum type="alphaUcParenR"/>
            </a:pPr>
            <a:r>
              <a:rPr lang="en-US" sz="1800" dirty="0" smtClean="0">
                <a:solidFill>
                  <a:schemeClr val="tx1"/>
                </a:solidFill>
              </a:rPr>
              <a:t>1, 2, 5, </a:t>
            </a:r>
          </a:p>
          <a:p>
            <a:pPr marL="457200" indent="-457200">
              <a:lnSpc>
                <a:spcPct val="150000"/>
              </a:lnSpc>
              <a:buAutoNum type="alphaUcParenR"/>
            </a:pPr>
            <a:r>
              <a:rPr lang="en-US" sz="1800" dirty="0" smtClean="0">
                <a:solidFill>
                  <a:schemeClr val="tx1"/>
                </a:solidFill>
              </a:rPr>
              <a:t>None</a:t>
            </a:r>
          </a:p>
        </p:txBody>
      </p:sp>
      <p:cxnSp>
        <p:nvCxnSpPr>
          <p:cNvPr id="8" name="Straight Connector 7"/>
          <p:cNvCxnSpPr/>
          <p:nvPr/>
        </p:nvCxnSpPr>
        <p:spPr bwMode="auto">
          <a:xfrm>
            <a:off x="152399" y="3352800"/>
            <a:ext cx="872885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p:cNvSpPr/>
          <p:nvPr/>
        </p:nvSpPr>
        <p:spPr>
          <a:xfrm>
            <a:off x="76200" y="3428126"/>
            <a:ext cx="8500251" cy="458074"/>
          </a:xfrm>
          <a:prstGeom prst="rect">
            <a:avLst/>
          </a:prstGeom>
        </p:spPr>
        <p:txBody>
          <a:bodyPr wrap="square">
            <a:spAutoFit/>
          </a:bodyPr>
          <a:lstStyle/>
          <a:p>
            <a:pPr lvl="0">
              <a:lnSpc>
                <a:spcPct val="150000"/>
              </a:lnSpc>
              <a:spcAft>
                <a:spcPts val="600"/>
              </a:spcAft>
            </a:pPr>
            <a:r>
              <a:rPr lang="en-US" sz="1800" dirty="0">
                <a:solidFill>
                  <a:srgbClr val="000000"/>
                </a:solidFill>
              </a:rPr>
              <a:t>In the image below, which rays are refracted rays, and which are reflected rays?</a:t>
            </a:r>
          </a:p>
        </p:txBody>
      </p:sp>
    </p:spTree>
    <p:extLst>
      <p:ext uri="{BB962C8B-B14F-4D97-AF65-F5344CB8AC3E}">
        <p14:creationId xmlns:p14="http://schemas.microsoft.com/office/powerpoint/2010/main" val="2021907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0053"/>
            <a:ext cx="9144000" cy="584775"/>
          </a:xfrm>
          <a:prstGeom prst="rect">
            <a:avLst/>
          </a:prstGeom>
          <a:solidFill>
            <a:srgbClr val="FF9999"/>
          </a:solidFill>
          <a:ln>
            <a:solidFill>
              <a:schemeClr val="tx1"/>
            </a:solidFill>
          </a:ln>
          <a:effectLst/>
        </p:spPr>
        <p:txBody>
          <a:bodyPr wrap="square">
            <a:spAutoFit/>
          </a:bodyPr>
          <a:lstStyle/>
          <a:p>
            <a:pPr algn="ctr">
              <a:spcBef>
                <a:spcPct val="50000"/>
              </a:spcBef>
            </a:pPr>
            <a:r>
              <a:rPr lang="en-US" sz="3200" dirty="0" smtClean="0">
                <a:solidFill>
                  <a:srgbClr val="000000"/>
                </a:solidFill>
              </a:rPr>
              <a:t>Refraction and Snell’s law</a:t>
            </a:r>
            <a:endParaRPr lang="en-US" sz="2400" dirty="0">
              <a:solidFill>
                <a:srgbClr val="000000"/>
              </a:solidFill>
            </a:endParaRPr>
          </a:p>
        </p:txBody>
      </p:sp>
      <p:pic>
        <p:nvPicPr>
          <p:cNvPr id="6" name="Picture 4" descr="35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800"/>
            <a:ext cx="8991600" cy="342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p:cNvSpPr/>
              <p:nvPr/>
            </p:nvSpPr>
            <p:spPr>
              <a:xfrm>
                <a:off x="2819400" y="4191000"/>
                <a:ext cx="4648200" cy="646331"/>
              </a:xfrm>
              <a:prstGeom prst="rect">
                <a:avLst/>
              </a:prstGeom>
              <a:solidFill>
                <a:srgbClr val="FF9999"/>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i="1">
                              <a:solidFill>
                                <a:srgbClr val="000000"/>
                              </a:solidFill>
                              <a:latin typeface="Cambria Math" panose="02040503050406030204" pitchFamily="18" charset="0"/>
                            </a:rPr>
                          </m:ctrlPr>
                        </m:sSubPr>
                        <m:e>
                          <m:r>
                            <a:rPr lang="en-US" sz="3600" i="1">
                              <a:solidFill>
                                <a:srgbClr val="000000"/>
                              </a:solidFill>
                              <a:latin typeface="Cambria Math" panose="02040503050406030204" pitchFamily="18" charset="0"/>
                            </a:rPr>
                            <m:t>𝑛</m:t>
                          </m:r>
                        </m:e>
                        <m:sub>
                          <m:r>
                            <a:rPr lang="en-US" sz="3600" i="1">
                              <a:solidFill>
                                <a:srgbClr val="000000"/>
                              </a:solidFill>
                              <a:latin typeface="Cambria Math" panose="02040503050406030204" pitchFamily="18" charset="0"/>
                            </a:rPr>
                            <m:t>1</m:t>
                          </m:r>
                        </m:sub>
                      </m:sSub>
                      <m:r>
                        <a:rPr lang="en-US" sz="3600" i="1">
                          <a:solidFill>
                            <a:srgbClr val="000000"/>
                          </a:solidFill>
                          <a:latin typeface="Cambria Math" panose="02040503050406030204" pitchFamily="18" charset="0"/>
                        </a:rPr>
                        <m:t>𝑠𝑖𝑛</m:t>
                      </m:r>
                      <m:sSub>
                        <m:sSubPr>
                          <m:ctrlPr>
                            <a:rPr lang="en-US" sz="3600" i="1">
                              <a:solidFill>
                                <a:srgbClr val="000000"/>
                              </a:solidFill>
                              <a:latin typeface="Cambria Math" panose="02040503050406030204" pitchFamily="18" charset="0"/>
                            </a:rPr>
                          </m:ctrlPr>
                        </m:sSubPr>
                        <m:e>
                          <m:r>
                            <a:rPr lang="en-US" sz="3600" i="1">
                              <a:solidFill>
                                <a:srgbClr val="000000"/>
                              </a:solidFill>
                              <a:latin typeface="Cambria Math" panose="02040503050406030204" pitchFamily="18" charset="0"/>
                              <a:ea typeface="Cambria Math" panose="02040503050406030204" pitchFamily="18" charset="0"/>
                            </a:rPr>
                            <m:t>𝜃</m:t>
                          </m:r>
                        </m:e>
                        <m:sub>
                          <m:r>
                            <a:rPr lang="en-US" sz="3600" i="1">
                              <a:solidFill>
                                <a:srgbClr val="000000"/>
                              </a:solidFill>
                              <a:latin typeface="Cambria Math" panose="02040503050406030204" pitchFamily="18" charset="0"/>
                            </a:rPr>
                            <m:t>1</m:t>
                          </m:r>
                        </m:sub>
                      </m:sSub>
                      <m:r>
                        <a:rPr lang="en-US" sz="3600" i="1">
                          <a:solidFill>
                            <a:srgbClr val="000000"/>
                          </a:solidFill>
                          <a:latin typeface="Cambria Math" panose="02040503050406030204" pitchFamily="18" charset="0"/>
                        </a:rPr>
                        <m:t>=</m:t>
                      </m:r>
                      <m:sSub>
                        <m:sSubPr>
                          <m:ctrlPr>
                            <a:rPr lang="en-US" sz="3600" i="1">
                              <a:solidFill>
                                <a:srgbClr val="000000"/>
                              </a:solidFill>
                              <a:latin typeface="Cambria Math" panose="02040503050406030204" pitchFamily="18" charset="0"/>
                            </a:rPr>
                          </m:ctrlPr>
                        </m:sSubPr>
                        <m:e>
                          <m:r>
                            <a:rPr lang="en-US" sz="3600" i="1">
                              <a:solidFill>
                                <a:srgbClr val="000000"/>
                              </a:solidFill>
                              <a:latin typeface="Cambria Math" panose="02040503050406030204" pitchFamily="18" charset="0"/>
                            </a:rPr>
                            <m:t>𝑛</m:t>
                          </m:r>
                        </m:e>
                        <m:sub>
                          <m:r>
                            <a:rPr lang="en-US" sz="3600" i="1">
                              <a:solidFill>
                                <a:srgbClr val="000000"/>
                              </a:solidFill>
                              <a:latin typeface="Cambria Math" panose="02040503050406030204" pitchFamily="18" charset="0"/>
                            </a:rPr>
                            <m:t>2</m:t>
                          </m:r>
                        </m:sub>
                      </m:sSub>
                      <m:r>
                        <a:rPr lang="en-US" sz="3600" i="1">
                          <a:solidFill>
                            <a:srgbClr val="000000"/>
                          </a:solidFill>
                          <a:latin typeface="Cambria Math" panose="02040503050406030204" pitchFamily="18" charset="0"/>
                        </a:rPr>
                        <m:t>𝑠𝑖𝑛</m:t>
                      </m:r>
                      <m:sSub>
                        <m:sSubPr>
                          <m:ctrlPr>
                            <a:rPr lang="en-US" sz="3600" i="1">
                              <a:solidFill>
                                <a:srgbClr val="000000"/>
                              </a:solidFill>
                              <a:latin typeface="Cambria Math" panose="02040503050406030204" pitchFamily="18" charset="0"/>
                            </a:rPr>
                          </m:ctrlPr>
                        </m:sSubPr>
                        <m:e>
                          <m:r>
                            <a:rPr lang="en-US" sz="3600" i="1">
                              <a:solidFill>
                                <a:srgbClr val="000000"/>
                              </a:solidFill>
                              <a:latin typeface="Cambria Math" panose="02040503050406030204" pitchFamily="18" charset="0"/>
                              <a:ea typeface="Cambria Math" panose="02040503050406030204" pitchFamily="18" charset="0"/>
                            </a:rPr>
                            <m:t>𝜃</m:t>
                          </m:r>
                        </m:e>
                        <m:sub>
                          <m:r>
                            <a:rPr lang="en-US" sz="3600" i="1">
                              <a:solidFill>
                                <a:srgbClr val="000000"/>
                              </a:solidFill>
                              <a:latin typeface="Cambria Math" panose="02040503050406030204" pitchFamily="18" charset="0"/>
                              <a:ea typeface="Cambria Math" panose="02040503050406030204" pitchFamily="18" charset="0"/>
                            </a:rPr>
                            <m:t>2</m:t>
                          </m:r>
                        </m:sub>
                      </m:sSub>
                    </m:oMath>
                  </m:oMathPara>
                </a14:m>
                <a:endParaRPr lang="en-US" sz="4400" dirty="0"/>
              </a:p>
            </p:txBody>
          </p:sp>
        </mc:Choice>
        <mc:Fallback xmlns="">
          <p:sp>
            <p:nvSpPr>
              <p:cNvPr id="2" name="Rectangle 1"/>
              <p:cNvSpPr>
                <a:spLocks noRot="1" noChangeAspect="1" noMove="1" noResize="1" noEditPoints="1" noAdjustHandles="1" noChangeArrowheads="1" noChangeShapeType="1" noTextEdit="1"/>
              </p:cNvSpPr>
              <p:nvPr/>
            </p:nvSpPr>
            <p:spPr>
              <a:xfrm>
                <a:off x="2819400" y="4191000"/>
                <a:ext cx="4648200" cy="646331"/>
              </a:xfrm>
              <a:prstGeom prst="rect">
                <a:avLst/>
              </a:prstGeom>
              <a:blipFill rotWithShape="0">
                <a:blip r:embed="rId4"/>
                <a:stretch>
                  <a:fillRect/>
                </a:stretch>
              </a:blipFill>
              <a:ln>
                <a:solidFill>
                  <a:schemeClr val="tx1"/>
                </a:solidFill>
              </a:ln>
            </p:spPr>
            <p:txBody>
              <a:bodyPr/>
              <a:lstStyle/>
              <a:p>
                <a:r>
                  <a:rPr lang="en-US">
                    <a:noFill/>
                  </a:rPr>
                  <a:t> </a:t>
                </a:r>
              </a:p>
            </p:txBody>
          </p:sp>
        </mc:Fallback>
      </mc:AlternateContent>
      <p:sp>
        <p:nvSpPr>
          <p:cNvPr id="3" name="TextBox 2"/>
          <p:cNvSpPr txBox="1"/>
          <p:nvPr/>
        </p:nvSpPr>
        <p:spPr>
          <a:xfrm>
            <a:off x="533400" y="4252556"/>
            <a:ext cx="2111284" cy="584775"/>
          </a:xfrm>
          <a:prstGeom prst="rect">
            <a:avLst/>
          </a:prstGeom>
          <a:noFill/>
        </p:spPr>
        <p:txBody>
          <a:bodyPr wrap="none" rtlCol="0">
            <a:spAutoFit/>
          </a:bodyPr>
          <a:lstStyle/>
          <a:p>
            <a:r>
              <a:rPr lang="en-US" sz="3200" dirty="0" smtClean="0">
                <a:solidFill>
                  <a:schemeClr val="tx1"/>
                </a:solidFill>
              </a:rPr>
              <a:t>Snell’s law:</a:t>
            </a:r>
            <a:endParaRPr lang="en-US" sz="3200" dirty="0">
              <a:solidFill>
                <a:schemeClr val="tx1"/>
              </a:solidFill>
            </a:endParaRPr>
          </a:p>
        </p:txBody>
      </p:sp>
      <p:sp>
        <p:nvSpPr>
          <p:cNvPr id="4" name="TextBox 3"/>
          <p:cNvSpPr txBox="1"/>
          <p:nvPr/>
        </p:nvSpPr>
        <p:spPr>
          <a:xfrm>
            <a:off x="141787" y="4953000"/>
            <a:ext cx="8849813" cy="175432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800" dirty="0" smtClean="0">
                <a:solidFill>
                  <a:schemeClr val="tx1"/>
                </a:solidFill>
              </a:rPr>
              <a:t>When light moves into </a:t>
            </a:r>
            <a:r>
              <a:rPr lang="en-US" sz="1800" u="sng" dirty="0" smtClean="0">
                <a:solidFill>
                  <a:schemeClr val="tx1"/>
                </a:solidFill>
              </a:rPr>
              <a:t>a higher index of refraction</a:t>
            </a:r>
            <a:r>
              <a:rPr lang="en-US" sz="1800" dirty="0" smtClean="0">
                <a:solidFill>
                  <a:schemeClr val="tx1"/>
                </a:solidFill>
              </a:rPr>
              <a:t> medium, it </a:t>
            </a:r>
            <a:r>
              <a:rPr lang="en-US" sz="1800" u="sng" dirty="0" smtClean="0">
                <a:solidFill>
                  <a:schemeClr val="tx1"/>
                </a:solidFill>
              </a:rPr>
              <a:t>slows down</a:t>
            </a:r>
            <a:r>
              <a:rPr lang="en-US" sz="1800" dirty="0" smtClean="0">
                <a:solidFill>
                  <a:schemeClr val="tx1"/>
                </a:solidFill>
              </a:rPr>
              <a:t> and </a:t>
            </a:r>
            <a:r>
              <a:rPr lang="en-US" sz="1800" u="sng" dirty="0" smtClean="0">
                <a:solidFill>
                  <a:schemeClr val="tx1"/>
                </a:solidFill>
              </a:rPr>
              <a:t>bends toward the normal</a:t>
            </a:r>
            <a:r>
              <a:rPr lang="en-US" sz="1800" dirty="0" smtClean="0">
                <a:solidFill>
                  <a:schemeClr val="tx1"/>
                </a:solidFill>
              </a:rPr>
              <a:t>.</a:t>
            </a:r>
          </a:p>
          <a:p>
            <a:pPr marL="342900" indent="-342900">
              <a:lnSpc>
                <a:spcPct val="150000"/>
              </a:lnSpc>
              <a:buFont typeface="Arial" panose="020B0604020202020204" pitchFamily="34" charset="0"/>
              <a:buChar char="•"/>
            </a:pPr>
            <a:r>
              <a:rPr lang="en-US" sz="1800" dirty="0" smtClean="0">
                <a:solidFill>
                  <a:schemeClr val="tx1"/>
                </a:solidFill>
              </a:rPr>
              <a:t>When light moves into </a:t>
            </a:r>
            <a:r>
              <a:rPr lang="en-US" sz="1800" u="sng" dirty="0" smtClean="0">
                <a:solidFill>
                  <a:schemeClr val="tx1"/>
                </a:solidFill>
              </a:rPr>
              <a:t>a lower index of refraction</a:t>
            </a:r>
            <a:r>
              <a:rPr lang="en-US" sz="1800" dirty="0" smtClean="0">
                <a:solidFill>
                  <a:schemeClr val="tx1"/>
                </a:solidFill>
              </a:rPr>
              <a:t> medium, it </a:t>
            </a:r>
            <a:r>
              <a:rPr lang="en-US" sz="1800" u="sng" dirty="0" smtClean="0">
                <a:solidFill>
                  <a:schemeClr val="tx1"/>
                </a:solidFill>
              </a:rPr>
              <a:t>speeds up</a:t>
            </a:r>
            <a:r>
              <a:rPr lang="en-US" sz="1800" dirty="0" smtClean="0">
                <a:solidFill>
                  <a:schemeClr val="tx1"/>
                </a:solidFill>
              </a:rPr>
              <a:t> and </a:t>
            </a:r>
            <a:r>
              <a:rPr lang="en-US" sz="1800" u="sng" dirty="0" smtClean="0">
                <a:solidFill>
                  <a:schemeClr val="tx1"/>
                </a:solidFill>
              </a:rPr>
              <a:t>bends away from the normal</a:t>
            </a:r>
            <a:r>
              <a:rPr lang="en-US" sz="1800" dirty="0" smtClean="0">
                <a:solidFill>
                  <a:schemeClr val="tx1"/>
                </a:solidFill>
              </a:rPr>
              <a:t>.</a:t>
            </a:r>
          </a:p>
        </p:txBody>
      </p:sp>
      <p:sp>
        <p:nvSpPr>
          <p:cNvPr id="5" name="Rectangle 4"/>
          <p:cNvSpPr/>
          <p:nvPr/>
        </p:nvSpPr>
        <p:spPr>
          <a:xfrm>
            <a:off x="4800600" y="6442502"/>
            <a:ext cx="4343400" cy="415498"/>
          </a:xfrm>
          <a:prstGeom prst="rect">
            <a:avLst/>
          </a:prstGeom>
        </p:spPr>
        <p:txBody>
          <a:bodyPr wrap="square">
            <a:spAutoFit/>
          </a:bodyPr>
          <a:lstStyle/>
          <a:p>
            <a:pPr>
              <a:lnSpc>
                <a:spcPct val="150000"/>
              </a:lnSpc>
            </a:pPr>
            <a:r>
              <a:rPr lang="en-US" sz="1400" dirty="0">
                <a:solidFill>
                  <a:schemeClr val="tx1"/>
                </a:solidFill>
              </a:rPr>
              <a:t>(</a:t>
            </a:r>
            <a:r>
              <a:rPr lang="en-US" sz="1400" dirty="0" smtClean="0">
                <a:solidFill>
                  <a:schemeClr val="tx1"/>
                </a:solidFill>
              </a:rPr>
              <a:t>Derivation: From </a:t>
            </a:r>
            <a:r>
              <a:rPr lang="en-US" sz="1400" dirty="0">
                <a:solidFill>
                  <a:schemeClr val="tx1"/>
                </a:solidFill>
              </a:rPr>
              <a:t>Huygens's </a:t>
            </a:r>
            <a:r>
              <a:rPr lang="en-US" sz="1400" dirty="0" smtClean="0">
                <a:solidFill>
                  <a:schemeClr val="tx1"/>
                </a:solidFill>
              </a:rPr>
              <a:t>principle, see extra slides).</a:t>
            </a:r>
            <a:endParaRPr lang="en-US" sz="1400" dirty="0">
              <a:solidFill>
                <a:schemeClr val="tx1"/>
              </a:solidFill>
            </a:endParaRPr>
          </a:p>
        </p:txBody>
      </p:sp>
    </p:spTree>
    <p:extLst>
      <p:ext uri="{BB962C8B-B14F-4D97-AF65-F5344CB8AC3E}">
        <p14:creationId xmlns:p14="http://schemas.microsoft.com/office/powerpoint/2010/main" val="2687120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33" descr="refrac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04800"/>
            <a:ext cx="4648200" cy="364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Line 7"/>
          <p:cNvSpPr>
            <a:spLocks noChangeShapeType="1"/>
          </p:cNvSpPr>
          <p:nvPr/>
        </p:nvSpPr>
        <p:spPr bwMode="auto">
          <a:xfrm>
            <a:off x="6004560" y="838200"/>
            <a:ext cx="929640" cy="153759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57" name="Line 13"/>
          <p:cNvSpPr>
            <a:spLocks noChangeShapeType="1"/>
          </p:cNvSpPr>
          <p:nvPr/>
        </p:nvSpPr>
        <p:spPr bwMode="auto">
          <a:xfrm>
            <a:off x="6943344" y="2385497"/>
            <a:ext cx="371856" cy="119590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mc:AlternateContent xmlns:mc="http://schemas.openxmlformats.org/markup-compatibility/2006" xmlns:a14="http://schemas.microsoft.com/office/drawing/2010/main">
        <mc:Choice Requires="a14">
          <p:sp>
            <p:nvSpPr>
              <p:cNvPr id="5" name="TextBox 4"/>
              <p:cNvSpPr txBox="1"/>
              <p:nvPr/>
            </p:nvSpPr>
            <p:spPr>
              <a:xfrm>
                <a:off x="0" y="4038600"/>
                <a:ext cx="9144000" cy="2816156"/>
              </a:xfrm>
              <a:prstGeom prst="rect">
                <a:avLst/>
              </a:prstGeom>
              <a:solidFill>
                <a:srgbClr val="FF9999"/>
              </a:solidFill>
              <a:ln>
                <a:solidFill>
                  <a:schemeClr val="tx1"/>
                </a:solidFill>
              </a:ln>
            </p:spPr>
            <p:txBody>
              <a:bodyPr wrap="square" rtlCol="0">
                <a:spAutoFit/>
              </a:bodyPr>
              <a:lstStyle/>
              <a:p>
                <a:pPr marL="457200" indent="-282575">
                  <a:lnSpc>
                    <a:spcPct val="150000"/>
                  </a:lnSpc>
                </a:pPr>
                <a:r>
                  <a:rPr lang="en-US" sz="2000" u="sng" dirty="0" smtClean="0">
                    <a:solidFill>
                      <a:schemeClr val="tx1"/>
                    </a:solidFill>
                  </a:rPr>
                  <a:t>When light moves into an optically denser medium (index of refraction n</a:t>
                </a:r>
                <a:r>
                  <a:rPr lang="en-US" sz="2000" u="sng" baseline="-25000" dirty="0" smtClean="0">
                    <a:solidFill>
                      <a:schemeClr val="tx1"/>
                    </a:solidFill>
                  </a:rPr>
                  <a:t>2</a:t>
                </a:r>
                <a:r>
                  <a:rPr lang="en-US" sz="2000" u="sng" dirty="0" smtClean="0">
                    <a:solidFill>
                      <a:schemeClr val="tx1"/>
                    </a:solidFill>
                  </a:rPr>
                  <a:t> &gt; n</a:t>
                </a:r>
                <a:r>
                  <a:rPr lang="en-US" sz="2000" u="sng" baseline="-25000" dirty="0">
                    <a:solidFill>
                      <a:schemeClr val="tx1"/>
                    </a:solidFill>
                  </a:rPr>
                  <a:t>1</a:t>
                </a:r>
                <a:r>
                  <a:rPr lang="en-US" sz="2000" u="sng" dirty="0" smtClean="0">
                    <a:solidFill>
                      <a:schemeClr val="tx1"/>
                    </a:solidFill>
                  </a:rPr>
                  <a:t>):</a:t>
                </a:r>
              </a:p>
              <a:p>
                <a:pPr marL="685800" indent="-228600">
                  <a:lnSpc>
                    <a:spcPct val="150000"/>
                  </a:lnSpc>
                  <a:buFont typeface="Arial" panose="020B0604020202020204" pitchFamily="34" charset="0"/>
                  <a:buChar char="•"/>
                </a:pPr>
                <a:r>
                  <a:rPr lang="en-US" sz="2000" dirty="0">
                    <a:solidFill>
                      <a:schemeClr val="tx1"/>
                    </a:solidFill>
                  </a:rPr>
                  <a:t>The speed of light gets </a:t>
                </a:r>
                <a:r>
                  <a:rPr lang="en-US" sz="2000" dirty="0" smtClean="0">
                    <a:solidFill>
                      <a:schemeClr val="tx1"/>
                    </a:solidFill>
                  </a:rPr>
                  <a:t>reduced,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𝑛</m:t>
                        </m:r>
                      </m:e>
                      <m:sub>
                        <m:r>
                          <a:rPr lang="en-US" sz="2000" i="1">
                            <a:solidFill>
                              <a:schemeClr val="tx1"/>
                            </a:solidFill>
                            <a:latin typeface="Cambria Math" panose="02040503050406030204" pitchFamily="18" charset="0"/>
                          </a:rPr>
                          <m:t>1</m:t>
                        </m:r>
                      </m:sub>
                    </m:sSub>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𝑐</m:t>
                        </m:r>
                      </m:e>
                      <m:sub>
                        <m:r>
                          <a:rPr lang="en-US" sz="2000" b="0" i="1" smtClean="0">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𝑛</m:t>
                        </m:r>
                      </m:e>
                      <m:sub>
                        <m:r>
                          <a:rPr lang="en-US" sz="2000" i="1">
                            <a:solidFill>
                              <a:schemeClr val="tx1"/>
                            </a:solidFill>
                            <a:latin typeface="Cambria Math" panose="02040503050406030204" pitchFamily="18" charset="0"/>
                          </a:rPr>
                          <m:t>2</m:t>
                        </m:r>
                      </m:sub>
                    </m:sSub>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𝑐</m:t>
                        </m:r>
                      </m:e>
                      <m:sub>
                        <m:r>
                          <a:rPr lang="en-US" sz="2000" b="0" i="1" smtClean="0">
                            <a:solidFill>
                              <a:schemeClr val="tx1"/>
                            </a:solidFill>
                            <a:latin typeface="Cambria Math" panose="02040503050406030204" pitchFamily="18" charset="0"/>
                          </a:rPr>
                          <m:t>2</m:t>
                        </m:r>
                      </m:sub>
                    </m:sSub>
                  </m:oMath>
                </a14:m>
                <a:endParaRPr lang="en-US" sz="2000" dirty="0" smtClean="0">
                  <a:solidFill>
                    <a:schemeClr val="tx1"/>
                  </a:solidFill>
                </a:endParaRPr>
              </a:p>
              <a:p>
                <a:pPr marL="685800" indent="-228600">
                  <a:lnSpc>
                    <a:spcPct val="150000"/>
                  </a:lnSpc>
                  <a:buFont typeface="Arial" panose="020B0604020202020204" pitchFamily="34" charset="0"/>
                  <a:buChar char="•"/>
                </a:pPr>
                <a:r>
                  <a:rPr lang="en-US" sz="2000" dirty="0" smtClean="0">
                    <a:solidFill>
                      <a:schemeClr val="tx1"/>
                    </a:solidFill>
                  </a:rPr>
                  <a:t>The wavelength shortens,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𝑛</m:t>
                        </m:r>
                      </m:e>
                      <m:sub>
                        <m:r>
                          <a:rPr lang="en-US" sz="2000" i="1">
                            <a:solidFill>
                              <a:schemeClr val="tx1"/>
                            </a:solidFill>
                            <a:latin typeface="Cambria Math" panose="02040503050406030204" pitchFamily="18" charset="0"/>
                          </a:rPr>
                          <m:t>1</m:t>
                        </m:r>
                      </m:sub>
                    </m:sSub>
                    <m:sSub>
                      <m:sSubPr>
                        <m:ctrlPr>
                          <a:rPr lang="en-US" sz="2000" i="1">
                            <a:solidFill>
                              <a:schemeClr val="tx1"/>
                            </a:solidFill>
                            <a:latin typeface="Cambria Math" panose="02040503050406030204" pitchFamily="18" charset="0"/>
                          </a:rPr>
                        </m:ctrlPr>
                      </m:sSubPr>
                      <m:e>
                        <m:r>
                          <a:rPr lang="en-US" sz="2000" i="1" smtClean="0">
                            <a:solidFill>
                              <a:schemeClr val="tx1"/>
                            </a:solidFill>
                            <a:latin typeface="Cambria Math" panose="02040503050406030204" pitchFamily="18" charset="0"/>
                            <a:ea typeface="Cambria Math" panose="02040503050406030204" pitchFamily="18" charset="0"/>
                          </a:rPr>
                          <m:t>𝜆</m:t>
                        </m:r>
                      </m:e>
                      <m:sub>
                        <m:r>
                          <a:rPr lang="en-US" sz="2000" i="1">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𝑛</m:t>
                        </m:r>
                      </m:e>
                      <m:sub>
                        <m:r>
                          <a:rPr lang="en-US" sz="2000" i="1">
                            <a:solidFill>
                              <a:schemeClr val="tx1"/>
                            </a:solidFill>
                            <a:latin typeface="Cambria Math" panose="02040503050406030204" pitchFamily="18" charset="0"/>
                          </a:rPr>
                          <m:t>2</m:t>
                        </m:r>
                      </m:sub>
                    </m:sSub>
                    <m:sSub>
                      <m:sSubPr>
                        <m:ctrlPr>
                          <a:rPr lang="en-US" sz="2000" i="1">
                            <a:solidFill>
                              <a:schemeClr val="tx1"/>
                            </a:solidFill>
                            <a:latin typeface="Cambria Math" panose="02040503050406030204" pitchFamily="18" charset="0"/>
                          </a:rPr>
                        </m:ctrlPr>
                      </m:sSubPr>
                      <m:e>
                        <m:r>
                          <a:rPr lang="en-US" sz="2000" i="1" smtClean="0">
                            <a:solidFill>
                              <a:schemeClr val="tx1"/>
                            </a:solidFill>
                            <a:latin typeface="Cambria Math" panose="02040503050406030204" pitchFamily="18" charset="0"/>
                            <a:ea typeface="Cambria Math" panose="02040503050406030204" pitchFamily="18" charset="0"/>
                          </a:rPr>
                          <m:t>𝜆</m:t>
                        </m:r>
                      </m:e>
                      <m:sub>
                        <m:r>
                          <a:rPr lang="en-US" sz="2000" b="0" i="1" smtClean="0">
                            <a:solidFill>
                              <a:schemeClr val="tx1"/>
                            </a:solidFill>
                            <a:latin typeface="Cambria Math" panose="02040503050406030204" pitchFamily="18" charset="0"/>
                          </a:rPr>
                          <m:t>2</m:t>
                        </m:r>
                      </m:sub>
                    </m:sSub>
                  </m:oMath>
                </a14:m>
                <a:endParaRPr lang="en-US" sz="2000" dirty="0" smtClean="0">
                  <a:solidFill>
                    <a:schemeClr val="tx1"/>
                  </a:solidFill>
                </a:endParaRPr>
              </a:p>
              <a:p>
                <a:pPr marL="685800" indent="-228600">
                  <a:lnSpc>
                    <a:spcPct val="150000"/>
                  </a:lnSpc>
                  <a:buFont typeface="Arial" panose="020B0604020202020204" pitchFamily="34" charset="0"/>
                  <a:buChar char="•"/>
                </a:pPr>
                <a:r>
                  <a:rPr lang="en-US" sz="2000" dirty="0" smtClean="0">
                    <a:solidFill>
                      <a:schemeClr val="tx1"/>
                    </a:solidFill>
                  </a:rPr>
                  <a:t>The light bends toward the normal (Snell’s law),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𝑛</m:t>
                        </m:r>
                      </m:e>
                      <m:sub>
                        <m:r>
                          <a:rPr lang="en-US" sz="2000" i="1">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𝑠𝑖𝑛</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𝜃</m:t>
                        </m:r>
                      </m:e>
                      <m:sub>
                        <m:r>
                          <a:rPr lang="en-US" sz="2000" i="1">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𝑛</m:t>
                        </m:r>
                      </m:e>
                      <m:sub>
                        <m:r>
                          <a:rPr lang="en-US" sz="2000" i="1">
                            <a:solidFill>
                              <a:schemeClr val="tx1"/>
                            </a:solidFill>
                            <a:latin typeface="Cambria Math" panose="02040503050406030204" pitchFamily="18" charset="0"/>
                          </a:rPr>
                          <m:t>2</m:t>
                        </m:r>
                      </m:sub>
                    </m:sSub>
                    <m:r>
                      <a:rPr lang="en-US" sz="2000" i="1">
                        <a:solidFill>
                          <a:schemeClr val="tx1"/>
                        </a:solidFill>
                        <a:latin typeface="Cambria Math" panose="02040503050406030204" pitchFamily="18" charset="0"/>
                      </a:rPr>
                      <m:t>𝑠𝑖𝑛</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𝜃</m:t>
                        </m:r>
                      </m:e>
                      <m:sub>
                        <m:r>
                          <a:rPr lang="en-US" sz="2000" i="1">
                            <a:solidFill>
                              <a:schemeClr val="tx1"/>
                            </a:solidFill>
                            <a:latin typeface="Cambria Math" panose="02040503050406030204" pitchFamily="18" charset="0"/>
                            <a:ea typeface="Cambria Math" panose="02040503050406030204" pitchFamily="18" charset="0"/>
                          </a:rPr>
                          <m:t>2</m:t>
                        </m:r>
                      </m:sub>
                    </m:sSub>
                  </m:oMath>
                </a14:m>
                <a:endParaRPr lang="en-US" sz="2000" dirty="0" smtClean="0">
                  <a:solidFill>
                    <a:schemeClr val="tx1"/>
                  </a:solidFill>
                  <a:ea typeface="Cambria Math" panose="02040503050406030204" pitchFamily="18" charset="0"/>
                </a:endParaRPr>
              </a:p>
              <a:p>
                <a:pPr marL="685800" indent="-228600">
                  <a:lnSpc>
                    <a:spcPct val="150000"/>
                  </a:lnSpc>
                  <a:buFont typeface="Arial" panose="020B0604020202020204" pitchFamily="34" charset="0"/>
                  <a:buChar char="•"/>
                </a:pPr>
                <a:r>
                  <a:rPr lang="en-US" sz="2000" dirty="0" smtClean="0">
                    <a:solidFill>
                      <a:schemeClr val="tx1"/>
                    </a:solidFill>
                  </a:rPr>
                  <a:t>The </a:t>
                </a:r>
                <a:r>
                  <a:rPr lang="en-US" sz="2000" dirty="0">
                    <a:solidFill>
                      <a:schemeClr val="tx1"/>
                    </a:solidFill>
                  </a:rPr>
                  <a:t>frequency stays </a:t>
                </a:r>
                <a:r>
                  <a:rPr lang="en-US" sz="2000" dirty="0" smtClean="0">
                    <a:solidFill>
                      <a:schemeClr val="tx1"/>
                    </a:solidFill>
                  </a:rPr>
                  <a:t>the same,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𝑓</m:t>
                        </m:r>
                      </m:e>
                      <m:sub>
                        <m:r>
                          <a:rPr lang="en-US" sz="2000" i="1">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m:t>
                    </m:r>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𝑓</m:t>
                        </m:r>
                      </m:e>
                      <m:sub>
                        <m:r>
                          <a:rPr lang="en-US" sz="2000" i="1">
                            <a:solidFill>
                              <a:schemeClr val="tx1"/>
                            </a:solidFill>
                            <a:latin typeface="Cambria Math" panose="02040503050406030204" pitchFamily="18" charset="0"/>
                          </a:rPr>
                          <m:t>2</m:t>
                        </m:r>
                      </m:sub>
                    </m:sSub>
                  </m:oMath>
                </a14:m>
                <a:endParaRPr lang="en-US" sz="2000" dirty="0" smtClean="0">
                  <a:solidFill>
                    <a:schemeClr val="tx1"/>
                  </a:solidFill>
                </a:endParaRPr>
              </a:p>
              <a:p>
                <a:pPr marL="1143000" lvl="1" indent="-228600">
                  <a:lnSpc>
                    <a:spcPct val="150000"/>
                  </a:lnSpc>
                  <a:buFont typeface="Arial" panose="020B0604020202020204" pitchFamily="34" charset="0"/>
                  <a:buChar char="•"/>
                </a:pPr>
                <a:r>
                  <a:rPr lang="en-US" sz="1800" u="sng" dirty="0" smtClean="0">
                    <a:solidFill>
                      <a:schemeClr val="tx1"/>
                    </a:solidFill>
                  </a:rPr>
                  <a:t>Vice versa for moving into less dense medium (lower index of refraction). </a:t>
                </a:r>
                <a:endParaRPr lang="en-US" sz="1800" u="sng"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0" y="4038600"/>
                <a:ext cx="9144000" cy="2816156"/>
              </a:xfrm>
              <a:prstGeom prst="rect">
                <a:avLst/>
              </a:prstGeom>
              <a:blipFill rotWithShape="0">
                <a:blip r:embed="rId3"/>
                <a:stretch>
                  <a:fillRect b="-648"/>
                </a:stretch>
              </a:blipFill>
              <a:ln>
                <a:solidFill>
                  <a:schemeClr val="tx1"/>
                </a:solidFill>
              </a:ln>
            </p:spPr>
            <p:txBody>
              <a:bodyPr/>
              <a:lstStyle/>
              <a:p>
                <a:r>
                  <a:rPr lang="en-US">
                    <a:noFill/>
                  </a:rPr>
                  <a:t> </a:t>
                </a:r>
              </a:p>
            </p:txBody>
          </p:sp>
        </mc:Fallback>
      </mc:AlternateContent>
      <p:sp>
        <p:nvSpPr>
          <p:cNvPr id="37892" name="Text Box 2"/>
          <p:cNvSpPr txBox="1">
            <a:spLocks noChangeArrowheads="1"/>
          </p:cNvSpPr>
          <p:nvPr/>
        </p:nvSpPr>
        <p:spPr bwMode="auto">
          <a:xfrm>
            <a:off x="0" y="0"/>
            <a:ext cx="9144000" cy="584775"/>
          </a:xfrm>
          <a:prstGeom prst="rect">
            <a:avLst/>
          </a:prstGeom>
          <a:solidFill>
            <a:srgbClr val="FF9999"/>
          </a:solidFill>
          <a:ln>
            <a:solidFill>
              <a:schemeClr val="tx1"/>
            </a:solidFill>
          </a:ln>
          <a:effectLs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smtClean="0">
                <a:solidFill>
                  <a:srgbClr val="000000"/>
                </a:solidFill>
              </a:rPr>
              <a:t>Illustration and summary of refraction</a:t>
            </a:r>
            <a:endParaRPr lang="en-US" sz="3200" dirty="0">
              <a:solidFill>
                <a:srgbClr val="000000"/>
              </a:solidFill>
            </a:endParaRPr>
          </a:p>
        </p:txBody>
      </p:sp>
      <p:cxnSp>
        <p:nvCxnSpPr>
          <p:cNvPr id="4" name="Straight Connector 3"/>
          <p:cNvCxnSpPr/>
          <p:nvPr/>
        </p:nvCxnSpPr>
        <p:spPr bwMode="auto">
          <a:xfrm>
            <a:off x="3810000" y="838200"/>
            <a:ext cx="0" cy="304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Group 10"/>
          <p:cNvGrpSpPr/>
          <p:nvPr/>
        </p:nvGrpSpPr>
        <p:grpSpPr>
          <a:xfrm>
            <a:off x="393531" y="738746"/>
            <a:ext cx="2730669" cy="3173568"/>
            <a:chOff x="533400" y="762000"/>
            <a:chExt cx="2730669" cy="3173568"/>
          </a:xfrm>
        </p:grpSpPr>
        <p:pic>
          <p:nvPicPr>
            <p:cNvPr id="48" name="Picture 4" descr="351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756"/>
            <a:stretch/>
          </p:blipFill>
          <p:spPr bwMode="auto">
            <a:xfrm>
              <a:off x="533400" y="762000"/>
              <a:ext cx="2730669" cy="317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bwMode="auto">
            <a:xfrm flipH="1">
              <a:off x="1981200" y="762000"/>
              <a:ext cx="304800" cy="1752600"/>
            </a:xfrm>
            <a:prstGeom prst="line">
              <a:avLst/>
            </a:prstGeom>
            <a:solidFill>
              <a:schemeClr val="accent1"/>
            </a:solidFill>
            <a:ln w="88900" cap="flat" cmpd="sng" algn="ctr">
              <a:solidFill>
                <a:srgbClr val="C7C8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576525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up)">
                                      <p:cBhvr>
                                        <p:cTn id="1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3778" name="Group 66"/>
          <p:cNvGrpSpPr>
            <a:grpSpLocks/>
          </p:cNvGrpSpPr>
          <p:nvPr/>
        </p:nvGrpSpPr>
        <p:grpSpPr bwMode="auto">
          <a:xfrm>
            <a:off x="686203" y="2743200"/>
            <a:ext cx="6705600" cy="2819400"/>
            <a:chOff x="-48" y="2544"/>
            <a:chExt cx="4224" cy="1776"/>
          </a:xfrm>
        </p:grpSpPr>
        <p:sp>
          <p:nvSpPr>
            <p:cNvPr id="883747" name="Rectangle 35"/>
            <p:cNvSpPr>
              <a:spLocks noChangeArrowheads="1"/>
            </p:cNvSpPr>
            <p:nvPr/>
          </p:nvSpPr>
          <p:spPr bwMode="auto">
            <a:xfrm>
              <a:off x="576" y="2928"/>
              <a:ext cx="912" cy="1392"/>
            </a:xfrm>
            <a:prstGeom prst="rect">
              <a:avLst/>
            </a:prstGeom>
            <a:gradFill rotWithShape="1">
              <a:gsLst>
                <a:gs pos="0">
                  <a:schemeClr val="hlink"/>
                </a:gs>
                <a:gs pos="50000">
                  <a:srgbClr val="CCFFFF"/>
                </a:gs>
                <a:gs pos="100000">
                  <a:schemeClr val="hlink"/>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37932" name="Rectangle 36"/>
            <p:cNvSpPr>
              <a:spLocks noChangeArrowheads="1"/>
            </p:cNvSpPr>
            <p:nvPr/>
          </p:nvSpPr>
          <p:spPr bwMode="auto">
            <a:xfrm>
              <a:off x="1488" y="2928"/>
              <a:ext cx="864" cy="1392"/>
            </a:xfrm>
            <a:prstGeom prst="rect">
              <a:avLst/>
            </a:prstGeom>
            <a:gradFill rotWithShape="1">
              <a:gsLst>
                <a:gs pos="0">
                  <a:schemeClr val="bg1"/>
                </a:gs>
                <a:gs pos="100000">
                  <a:srgbClr val="CCFF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37933" name="Rectangle 37" descr="Water droplets"/>
            <p:cNvSpPr>
              <a:spLocks noChangeArrowheads="1"/>
            </p:cNvSpPr>
            <p:nvPr/>
          </p:nvSpPr>
          <p:spPr bwMode="auto">
            <a:xfrm>
              <a:off x="2352" y="2928"/>
              <a:ext cx="912" cy="1392"/>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883750" name="Rectangle 38"/>
            <p:cNvSpPr>
              <a:spLocks noChangeArrowheads="1"/>
            </p:cNvSpPr>
            <p:nvPr/>
          </p:nvSpPr>
          <p:spPr bwMode="auto">
            <a:xfrm>
              <a:off x="3264" y="2928"/>
              <a:ext cx="912" cy="1392"/>
            </a:xfrm>
            <a:prstGeom prst="rect">
              <a:avLst/>
            </a:prstGeom>
            <a:gradFill rotWithShape="1">
              <a:gsLst>
                <a:gs pos="0">
                  <a:schemeClr val="hlink"/>
                </a:gs>
                <a:gs pos="50000">
                  <a:srgbClr val="CCFFFF"/>
                </a:gs>
                <a:gs pos="100000">
                  <a:schemeClr val="hlink"/>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37935" name="Line 40"/>
            <p:cNvSpPr>
              <a:spLocks noChangeShapeType="1"/>
            </p:cNvSpPr>
            <p:nvPr/>
          </p:nvSpPr>
          <p:spPr bwMode="auto">
            <a:xfrm>
              <a:off x="144" y="2784"/>
              <a:ext cx="432" cy="24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7936" name="Line 50"/>
            <p:cNvSpPr>
              <a:spLocks noChangeShapeType="1"/>
            </p:cNvSpPr>
            <p:nvPr/>
          </p:nvSpPr>
          <p:spPr bwMode="auto">
            <a:xfrm>
              <a:off x="96" y="3024"/>
              <a:ext cx="12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7937" name="Text Box 58"/>
            <p:cNvSpPr txBox="1">
              <a:spLocks noChangeArrowheads="1"/>
            </p:cNvSpPr>
            <p:nvPr/>
          </p:nvSpPr>
          <p:spPr bwMode="auto">
            <a:xfrm rot="-5400000">
              <a:off x="-240" y="2736"/>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a:solidFill>
                    <a:srgbClr val="008000"/>
                  </a:solidFill>
                  <a:sym typeface="Symbol" pitchFamily="18" charset="2"/>
                </a:rPr>
                <a:t>34</a:t>
              </a:r>
            </a:p>
          </p:txBody>
        </p:sp>
      </p:grpSp>
      <p:sp>
        <p:nvSpPr>
          <p:cNvPr id="37892" name="Text Box 2"/>
          <p:cNvSpPr txBox="1">
            <a:spLocks noChangeArrowheads="1"/>
          </p:cNvSpPr>
          <p:nvPr/>
        </p:nvSpPr>
        <p:spPr bwMode="auto">
          <a:xfrm>
            <a:off x="0" y="0"/>
            <a:ext cx="9144000" cy="584775"/>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a:solidFill>
                  <a:srgbClr val="000000"/>
                </a:solidFill>
              </a:rPr>
              <a:t>Snell’s Law: </a:t>
            </a:r>
            <a:r>
              <a:rPr lang="en-US" sz="3200" dirty="0" smtClean="0">
                <a:solidFill>
                  <a:srgbClr val="000000"/>
                </a:solidFill>
              </a:rPr>
              <a:t>i-clicker</a:t>
            </a:r>
            <a:endParaRPr lang="en-US" sz="3200" dirty="0">
              <a:solidFill>
                <a:srgbClr val="000000"/>
              </a:solidFill>
            </a:endParaRPr>
          </a:p>
        </p:txBody>
      </p:sp>
      <p:sp>
        <p:nvSpPr>
          <p:cNvPr id="883751" name="Text Box 39"/>
          <p:cNvSpPr txBox="1">
            <a:spLocks noChangeArrowheads="1"/>
          </p:cNvSpPr>
          <p:nvPr/>
        </p:nvSpPr>
        <p:spPr bwMode="auto">
          <a:xfrm>
            <a:off x="0" y="685800"/>
            <a:ext cx="9144000" cy="1938992"/>
          </a:xfrm>
          <a:prstGeom prst="rect">
            <a:avLst/>
          </a:prstGeom>
          <a:noFill/>
          <a:ln>
            <a:noFill/>
          </a:ln>
          <a:effectLs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nSpc>
                <a:spcPct val="150000"/>
              </a:lnSpc>
            </a:pPr>
            <a:r>
              <a:rPr lang="en-US" sz="2000" dirty="0">
                <a:solidFill>
                  <a:schemeClr val="tx1"/>
                </a:solidFill>
              </a:rPr>
              <a:t>A light ray in air enters a region at an angle of 34</a:t>
            </a:r>
            <a:r>
              <a:rPr lang="en-US" sz="2000" dirty="0">
                <a:solidFill>
                  <a:schemeClr val="tx1"/>
                </a:solidFill>
                <a:sym typeface="Symbol" pitchFamily="18" charset="2"/>
              </a:rPr>
              <a:t>.  After going through a layer of glass, diamond, water, and glass, and back to air, what angle will it be at</a:t>
            </a:r>
            <a:r>
              <a:rPr lang="en-US" sz="2000" dirty="0" smtClean="0">
                <a:solidFill>
                  <a:schemeClr val="tx1"/>
                </a:solidFill>
                <a:sym typeface="Symbol" pitchFamily="18" charset="2"/>
              </a:rPr>
              <a:t>?</a:t>
            </a:r>
            <a:endParaRPr lang="en-US" sz="2000" dirty="0">
              <a:solidFill>
                <a:schemeClr val="tx1"/>
              </a:solidFill>
              <a:sym typeface="Symbol" pitchFamily="18" charset="2"/>
            </a:endParaRPr>
          </a:p>
          <a:p>
            <a:pPr>
              <a:lnSpc>
                <a:spcPct val="150000"/>
              </a:lnSpc>
            </a:pPr>
            <a:r>
              <a:rPr lang="en-US" sz="2000" dirty="0" smtClean="0">
                <a:solidFill>
                  <a:schemeClr val="tx1"/>
                </a:solidFill>
              </a:rPr>
              <a:t>		A</a:t>
            </a:r>
            <a:r>
              <a:rPr lang="en-US" sz="2000" dirty="0">
                <a:solidFill>
                  <a:schemeClr val="tx1"/>
                </a:solidFill>
              </a:rPr>
              <a:t>) </a:t>
            </a:r>
            <a:r>
              <a:rPr lang="en-US" sz="2000" dirty="0">
                <a:solidFill>
                  <a:schemeClr val="tx1"/>
                </a:solidFill>
                <a:sym typeface="Symbol" pitchFamily="18" charset="2"/>
              </a:rPr>
              <a:t>34 		</a:t>
            </a:r>
            <a:r>
              <a:rPr lang="en-US" sz="2000" dirty="0" smtClean="0">
                <a:solidFill>
                  <a:schemeClr val="tx1"/>
                </a:solidFill>
                <a:sym typeface="Symbol" pitchFamily="18" charset="2"/>
              </a:rPr>
              <a:t>	B</a:t>
            </a:r>
            <a:r>
              <a:rPr lang="en-US" sz="2000" dirty="0">
                <a:solidFill>
                  <a:schemeClr val="tx1"/>
                </a:solidFill>
                <a:sym typeface="Symbol" pitchFamily="18" charset="2"/>
              </a:rPr>
              <a:t>) Less than 34</a:t>
            </a:r>
            <a:br>
              <a:rPr lang="en-US" sz="2000" dirty="0">
                <a:solidFill>
                  <a:schemeClr val="tx1"/>
                </a:solidFill>
                <a:sym typeface="Symbol" pitchFamily="18" charset="2"/>
              </a:rPr>
            </a:br>
            <a:r>
              <a:rPr lang="en-US" sz="2000" dirty="0" smtClean="0">
                <a:solidFill>
                  <a:schemeClr val="tx1"/>
                </a:solidFill>
                <a:sym typeface="Symbol" pitchFamily="18" charset="2"/>
              </a:rPr>
              <a:t>		C</a:t>
            </a:r>
            <a:r>
              <a:rPr lang="en-US" sz="2000" dirty="0">
                <a:solidFill>
                  <a:schemeClr val="tx1"/>
                </a:solidFill>
                <a:sym typeface="Symbol" pitchFamily="18" charset="2"/>
              </a:rPr>
              <a:t>) More than 34	</a:t>
            </a:r>
            <a:r>
              <a:rPr lang="en-US" sz="2000" dirty="0" smtClean="0">
                <a:solidFill>
                  <a:schemeClr val="tx1"/>
                </a:solidFill>
                <a:sym typeface="Symbol" pitchFamily="18" charset="2"/>
              </a:rPr>
              <a:t>	D</a:t>
            </a:r>
            <a:r>
              <a:rPr lang="en-US" sz="2000" dirty="0">
                <a:solidFill>
                  <a:schemeClr val="tx1"/>
                </a:solidFill>
                <a:sym typeface="Symbol" pitchFamily="18" charset="2"/>
              </a:rPr>
              <a:t>) This is too hard</a:t>
            </a:r>
          </a:p>
        </p:txBody>
      </p:sp>
      <p:grpSp>
        <p:nvGrpSpPr>
          <p:cNvPr id="883779" name="Group 67"/>
          <p:cNvGrpSpPr>
            <a:grpSpLocks/>
          </p:cNvGrpSpPr>
          <p:nvPr/>
        </p:nvGrpSpPr>
        <p:grpSpPr bwMode="auto">
          <a:xfrm>
            <a:off x="1676803" y="3505200"/>
            <a:ext cx="6400800" cy="2057400"/>
            <a:chOff x="576" y="3024"/>
            <a:chExt cx="4032" cy="1296"/>
          </a:xfrm>
        </p:grpSpPr>
        <p:sp>
          <p:nvSpPr>
            <p:cNvPr id="37926" name="Line 45"/>
            <p:cNvSpPr>
              <a:spLocks noChangeShapeType="1"/>
            </p:cNvSpPr>
            <p:nvPr/>
          </p:nvSpPr>
          <p:spPr bwMode="auto">
            <a:xfrm>
              <a:off x="576" y="3024"/>
              <a:ext cx="912" cy="28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7927" name="Line 46"/>
            <p:cNvSpPr>
              <a:spLocks noChangeShapeType="1"/>
            </p:cNvSpPr>
            <p:nvPr/>
          </p:nvSpPr>
          <p:spPr bwMode="auto">
            <a:xfrm>
              <a:off x="1488" y="3312"/>
              <a:ext cx="864" cy="96"/>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7928" name="Line 47"/>
            <p:cNvSpPr>
              <a:spLocks noChangeShapeType="1"/>
            </p:cNvSpPr>
            <p:nvPr/>
          </p:nvSpPr>
          <p:spPr bwMode="auto">
            <a:xfrm>
              <a:off x="2352" y="3408"/>
              <a:ext cx="912" cy="384"/>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7929" name="Line 48"/>
            <p:cNvSpPr>
              <a:spLocks noChangeShapeType="1"/>
            </p:cNvSpPr>
            <p:nvPr/>
          </p:nvSpPr>
          <p:spPr bwMode="auto">
            <a:xfrm>
              <a:off x="3264" y="3792"/>
              <a:ext cx="912" cy="28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7930" name="Line 49"/>
            <p:cNvSpPr>
              <a:spLocks noChangeShapeType="1"/>
            </p:cNvSpPr>
            <p:nvPr/>
          </p:nvSpPr>
          <p:spPr bwMode="auto">
            <a:xfrm>
              <a:off x="4176" y="4080"/>
              <a:ext cx="432" cy="24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grpSp>
        <p:nvGrpSpPr>
          <p:cNvPr id="883780" name="Group 68"/>
          <p:cNvGrpSpPr>
            <a:grpSpLocks/>
          </p:cNvGrpSpPr>
          <p:nvPr/>
        </p:nvGrpSpPr>
        <p:grpSpPr bwMode="auto">
          <a:xfrm>
            <a:off x="762403" y="3429000"/>
            <a:ext cx="7772400" cy="1676400"/>
            <a:chOff x="0" y="2976"/>
            <a:chExt cx="4896" cy="1056"/>
          </a:xfrm>
        </p:grpSpPr>
        <p:sp>
          <p:nvSpPr>
            <p:cNvPr id="37920" name="Text Box 51"/>
            <p:cNvSpPr txBox="1">
              <a:spLocks noChangeArrowheads="1"/>
            </p:cNvSpPr>
            <p:nvPr/>
          </p:nvSpPr>
          <p:spPr bwMode="auto">
            <a:xfrm>
              <a:off x="0" y="3744"/>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rgbClr val="FF0000"/>
                  </a:solidFill>
                  <a:sym typeface="Symbol" pitchFamily="18" charset="2"/>
                </a:rPr>
                <a:t>n</a:t>
              </a:r>
              <a:r>
                <a:rPr lang="en-US" sz="2400" b="1" baseline="-25000">
                  <a:solidFill>
                    <a:srgbClr val="FF0000"/>
                  </a:solidFill>
                  <a:sym typeface="Symbol" pitchFamily="18" charset="2"/>
                </a:rPr>
                <a:t>1 </a:t>
              </a:r>
              <a:r>
                <a:rPr lang="en-US" sz="2400" b="1">
                  <a:solidFill>
                    <a:srgbClr val="FF0000"/>
                  </a:solidFill>
                  <a:sym typeface="Symbol" pitchFamily="18" charset="2"/>
                </a:rPr>
                <a:t>= 1</a:t>
              </a:r>
            </a:p>
          </p:txBody>
        </p:sp>
        <p:sp>
          <p:nvSpPr>
            <p:cNvPr id="37921" name="Text Box 52"/>
            <p:cNvSpPr txBox="1">
              <a:spLocks noChangeArrowheads="1"/>
            </p:cNvSpPr>
            <p:nvPr/>
          </p:nvSpPr>
          <p:spPr bwMode="auto">
            <a:xfrm>
              <a:off x="576" y="3696"/>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rgbClr val="FF0000"/>
                  </a:solidFill>
                  <a:sym typeface="Symbol" pitchFamily="18" charset="2"/>
                </a:rPr>
                <a:t>n</a:t>
              </a:r>
              <a:r>
                <a:rPr lang="en-US" sz="2400" b="1" baseline="-25000">
                  <a:solidFill>
                    <a:srgbClr val="FF0000"/>
                  </a:solidFill>
                  <a:sym typeface="Symbol" pitchFamily="18" charset="2"/>
                </a:rPr>
                <a:t>2 </a:t>
              </a:r>
              <a:r>
                <a:rPr lang="en-US" sz="2400" b="1">
                  <a:solidFill>
                    <a:srgbClr val="FF0000"/>
                  </a:solidFill>
                  <a:sym typeface="Symbol" pitchFamily="18" charset="2"/>
                </a:rPr>
                <a:t>= 1.5</a:t>
              </a:r>
            </a:p>
          </p:txBody>
        </p:sp>
        <p:sp>
          <p:nvSpPr>
            <p:cNvPr id="37922" name="Text Box 53"/>
            <p:cNvSpPr txBox="1">
              <a:spLocks noChangeArrowheads="1"/>
            </p:cNvSpPr>
            <p:nvPr/>
          </p:nvSpPr>
          <p:spPr bwMode="auto">
            <a:xfrm>
              <a:off x="1536" y="3696"/>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rgbClr val="FF0000"/>
                  </a:solidFill>
                  <a:sym typeface="Symbol" pitchFamily="18" charset="2"/>
                </a:rPr>
                <a:t>n</a:t>
              </a:r>
              <a:r>
                <a:rPr lang="en-US" sz="2400" b="1" baseline="-25000">
                  <a:solidFill>
                    <a:srgbClr val="FF0000"/>
                  </a:solidFill>
                  <a:sym typeface="Symbol" pitchFamily="18" charset="2"/>
                </a:rPr>
                <a:t>3 </a:t>
              </a:r>
              <a:r>
                <a:rPr lang="en-US" sz="2400" b="1">
                  <a:solidFill>
                    <a:srgbClr val="FF0000"/>
                  </a:solidFill>
                  <a:sym typeface="Symbol" pitchFamily="18" charset="2"/>
                </a:rPr>
                <a:t>= 2.4</a:t>
              </a:r>
            </a:p>
          </p:txBody>
        </p:sp>
        <p:sp>
          <p:nvSpPr>
            <p:cNvPr id="37923" name="Text Box 54"/>
            <p:cNvSpPr txBox="1">
              <a:spLocks noChangeArrowheads="1"/>
            </p:cNvSpPr>
            <p:nvPr/>
          </p:nvSpPr>
          <p:spPr bwMode="auto">
            <a:xfrm>
              <a:off x="2400" y="2976"/>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rgbClr val="FF0000"/>
                  </a:solidFill>
                  <a:sym typeface="Symbol" pitchFamily="18" charset="2"/>
                </a:rPr>
                <a:t>n</a:t>
              </a:r>
              <a:r>
                <a:rPr lang="en-US" sz="2400" b="1" baseline="-25000">
                  <a:solidFill>
                    <a:srgbClr val="FF0000"/>
                  </a:solidFill>
                  <a:sym typeface="Symbol" pitchFamily="18" charset="2"/>
                </a:rPr>
                <a:t>4 </a:t>
              </a:r>
              <a:r>
                <a:rPr lang="en-US" sz="2400" b="1">
                  <a:solidFill>
                    <a:srgbClr val="FF0000"/>
                  </a:solidFill>
                  <a:sym typeface="Symbol" pitchFamily="18" charset="2"/>
                </a:rPr>
                <a:t>= 1.33</a:t>
              </a:r>
            </a:p>
          </p:txBody>
        </p:sp>
        <p:sp>
          <p:nvSpPr>
            <p:cNvPr id="37924" name="Text Box 55"/>
            <p:cNvSpPr txBox="1">
              <a:spLocks noChangeArrowheads="1"/>
            </p:cNvSpPr>
            <p:nvPr/>
          </p:nvSpPr>
          <p:spPr bwMode="auto">
            <a:xfrm>
              <a:off x="3264" y="3024"/>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rgbClr val="FF0000"/>
                  </a:solidFill>
                  <a:sym typeface="Symbol" pitchFamily="18" charset="2"/>
                </a:rPr>
                <a:t>n</a:t>
              </a:r>
              <a:r>
                <a:rPr lang="en-US" sz="2400" b="1" baseline="-25000">
                  <a:solidFill>
                    <a:srgbClr val="FF0000"/>
                  </a:solidFill>
                  <a:sym typeface="Symbol" pitchFamily="18" charset="2"/>
                </a:rPr>
                <a:t>5 </a:t>
              </a:r>
              <a:r>
                <a:rPr lang="en-US" sz="2400" b="1">
                  <a:solidFill>
                    <a:srgbClr val="FF0000"/>
                  </a:solidFill>
                  <a:sym typeface="Symbol" pitchFamily="18" charset="2"/>
                </a:rPr>
                <a:t>= 1.5</a:t>
              </a:r>
            </a:p>
          </p:txBody>
        </p:sp>
        <p:sp>
          <p:nvSpPr>
            <p:cNvPr id="37925" name="Text Box 56"/>
            <p:cNvSpPr txBox="1">
              <a:spLocks noChangeArrowheads="1"/>
            </p:cNvSpPr>
            <p:nvPr/>
          </p:nvSpPr>
          <p:spPr bwMode="auto">
            <a:xfrm>
              <a:off x="4224" y="3312"/>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rgbClr val="FF0000"/>
                  </a:solidFill>
                  <a:sym typeface="Symbol" pitchFamily="18" charset="2"/>
                </a:rPr>
                <a:t>n</a:t>
              </a:r>
              <a:r>
                <a:rPr lang="en-US" sz="2400" b="1" baseline="-25000">
                  <a:solidFill>
                    <a:srgbClr val="FF0000"/>
                  </a:solidFill>
                  <a:sym typeface="Symbol" pitchFamily="18" charset="2"/>
                </a:rPr>
                <a:t>6 </a:t>
              </a:r>
              <a:r>
                <a:rPr lang="en-US" sz="2400" b="1">
                  <a:solidFill>
                    <a:srgbClr val="FF0000"/>
                  </a:solidFill>
                  <a:sym typeface="Symbol" pitchFamily="18" charset="2"/>
                </a:rPr>
                <a:t>= 1</a:t>
              </a:r>
            </a:p>
          </p:txBody>
        </p:sp>
      </p:grpSp>
      <p:sp>
        <p:nvSpPr>
          <p:cNvPr id="883771" name="Line 59"/>
          <p:cNvSpPr>
            <a:spLocks noChangeShapeType="1"/>
          </p:cNvSpPr>
          <p:nvPr/>
        </p:nvSpPr>
        <p:spPr bwMode="auto">
          <a:xfrm>
            <a:off x="6477403" y="5181600"/>
            <a:ext cx="19050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nvGrpSpPr>
          <p:cNvPr id="883777" name="Group 65"/>
          <p:cNvGrpSpPr>
            <a:grpSpLocks/>
          </p:cNvGrpSpPr>
          <p:nvPr/>
        </p:nvGrpSpPr>
        <p:grpSpPr bwMode="auto">
          <a:xfrm>
            <a:off x="2210203" y="3962400"/>
            <a:ext cx="4572000" cy="762000"/>
            <a:chOff x="912" y="3312"/>
            <a:chExt cx="2880" cy="480"/>
          </a:xfrm>
        </p:grpSpPr>
        <p:sp>
          <p:nvSpPr>
            <p:cNvPr id="37917" name="Line 61"/>
            <p:cNvSpPr>
              <a:spLocks noChangeShapeType="1"/>
            </p:cNvSpPr>
            <p:nvPr/>
          </p:nvSpPr>
          <p:spPr bwMode="auto">
            <a:xfrm>
              <a:off x="912" y="3312"/>
              <a:ext cx="12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7918" name="Line 62"/>
            <p:cNvSpPr>
              <a:spLocks noChangeShapeType="1"/>
            </p:cNvSpPr>
            <p:nvPr/>
          </p:nvSpPr>
          <p:spPr bwMode="auto">
            <a:xfrm>
              <a:off x="1776" y="3408"/>
              <a:ext cx="12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7919" name="Line 63"/>
            <p:cNvSpPr>
              <a:spLocks noChangeShapeType="1"/>
            </p:cNvSpPr>
            <p:nvPr/>
          </p:nvSpPr>
          <p:spPr bwMode="auto">
            <a:xfrm>
              <a:off x="2592" y="3792"/>
              <a:ext cx="12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sp>
        <p:nvSpPr>
          <p:cNvPr id="883776" name="Text Box 64"/>
          <p:cNvSpPr txBox="1">
            <a:spLocks noChangeArrowheads="1"/>
          </p:cNvSpPr>
          <p:nvPr/>
        </p:nvSpPr>
        <p:spPr bwMode="auto">
          <a:xfrm rot="16200000">
            <a:off x="7849003" y="5105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rgbClr val="000000"/>
                </a:solidFill>
                <a:sym typeface="Symbol" pitchFamily="18" charset="2"/>
              </a:rPr>
              <a:t></a:t>
            </a:r>
            <a:r>
              <a:rPr lang="en-US" sz="2400" b="1" baseline="-25000">
                <a:solidFill>
                  <a:srgbClr val="000000"/>
                </a:solidFill>
                <a:sym typeface="Symbol" pitchFamily="18" charset="2"/>
              </a:rPr>
              <a:t>6</a:t>
            </a:r>
            <a:endParaRPr lang="en-US" sz="2400" b="1">
              <a:solidFill>
                <a:srgbClr val="000000"/>
              </a:solidFill>
              <a:sym typeface="Symbol" pitchFamily="18" charset="2"/>
            </a:endParaRPr>
          </a:p>
        </p:txBody>
      </p:sp>
      <p:grpSp>
        <p:nvGrpSpPr>
          <p:cNvPr id="883787" name="Group 75"/>
          <p:cNvGrpSpPr>
            <a:grpSpLocks/>
          </p:cNvGrpSpPr>
          <p:nvPr/>
        </p:nvGrpSpPr>
        <p:grpSpPr bwMode="auto">
          <a:xfrm>
            <a:off x="1600603" y="3429000"/>
            <a:ext cx="5486400" cy="1905000"/>
            <a:chOff x="528" y="2976"/>
            <a:chExt cx="3456" cy="1200"/>
          </a:xfrm>
        </p:grpSpPr>
        <p:sp>
          <p:nvSpPr>
            <p:cNvPr id="37909" name="Text Box 57"/>
            <p:cNvSpPr txBox="1">
              <a:spLocks noChangeArrowheads="1"/>
            </p:cNvSpPr>
            <p:nvPr/>
          </p:nvSpPr>
          <p:spPr bwMode="auto">
            <a:xfrm rot="-5400000">
              <a:off x="960" y="297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rgbClr val="000000"/>
                  </a:solidFill>
                  <a:sym typeface="Symbol" pitchFamily="18" charset="2"/>
                </a:rPr>
                <a:t></a:t>
              </a:r>
              <a:r>
                <a:rPr lang="en-US" sz="2400" b="1" baseline="-25000">
                  <a:solidFill>
                    <a:srgbClr val="000000"/>
                  </a:solidFill>
                  <a:sym typeface="Symbol" pitchFamily="18" charset="2"/>
                </a:rPr>
                <a:t>2</a:t>
              </a:r>
              <a:endParaRPr lang="en-US" sz="2400" b="1">
                <a:solidFill>
                  <a:srgbClr val="000000"/>
                </a:solidFill>
                <a:sym typeface="Symbol" pitchFamily="18" charset="2"/>
              </a:endParaRPr>
            </a:p>
          </p:txBody>
        </p:sp>
        <p:sp>
          <p:nvSpPr>
            <p:cNvPr id="37910" name="Text Box 60"/>
            <p:cNvSpPr txBox="1">
              <a:spLocks noChangeArrowheads="1"/>
            </p:cNvSpPr>
            <p:nvPr/>
          </p:nvSpPr>
          <p:spPr bwMode="auto">
            <a:xfrm rot="-5400000">
              <a:off x="528" y="302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rgbClr val="000000"/>
                  </a:solidFill>
                  <a:sym typeface="Symbol" pitchFamily="18" charset="2"/>
                </a:rPr>
                <a:t></a:t>
              </a:r>
              <a:r>
                <a:rPr lang="en-US" sz="2400" b="1" baseline="-25000">
                  <a:solidFill>
                    <a:srgbClr val="000000"/>
                  </a:solidFill>
                  <a:sym typeface="Symbol" pitchFamily="18" charset="2"/>
                </a:rPr>
                <a:t>2</a:t>
              </a:r>
              <a:endParaRPr lang="en-US" sz="2400" b="1">
                <a:solidFill>
                  <a:srgbClr val="000000"/>
                </a:solidFill>
                <a:sym typeface="Symbol" pitchFamily="18" charset="2"/>
              </a:endParaRPr>
            </a:p>
          </p:txBody>
        </p:sp>
        <p:sp>
          <p:nvSpPr>
            <p:cNvPr id="37911" name="Text Box 69"/>
            <p:cNvSpPr txBox="1">
              <a:spLocks noChangeArrowheads="1"/>
            </p:cNvSpPr>
            <p:nvPr/>
          </p:nvSpPr>
          <p:spPr bwMode="auto">
            <a:xfrm rot="-5400000">
              <a:off x="2112" y="3168"/>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rgbClr val="000000"/>
                  </a:solidFill>
                  <a:sym typeface="Symbol" pitchFamily="18" charset="2"/>
                </a:rPr>
                <a:t></a:t>
              </a:r>
              <a:r>
                <a:rPr lang="en-US" sz="2400" b="1" baseline="-25000">
                  <a:solidFill>
                    <a:srgbClr val="000000"/>
                  </a:solidFill>
                  <a:sym typeface="Symbol" pitchFamily="18" charset="2"/>
                </a:rPr>
                <a:t>3</a:t>
              </a:r>
              <a:endParaRPr lang="en-US" sz="2400" b="1">
                <a:solidFill>
                  <a:srgbClr val="000000"/>
                </a:solidFill>
                <a:sym typeface="Symbol" pitchFamily="18" charset="2"/>
              </a:endParaRPr>
            </a:p>
          </p:txBody>
        </p:sp>
        <p:sp>
          <p:nvSpPr>
            <p:cNvPr id="37912" name="Text Box 70"/>
            <p:cNvSpPr txBox="1">
              <a:spLocks noChangeArrowheads="1"/>
            </p:cNvSpPr>
            <p:nvPr/>
          </p:nvSpPr>
          <p:spPr bwMode="auto">
            <a:xfrm rot="-5400000">
              <a:off x="1488" y="331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rgbClr val="000000"/>
                  </a:solidFill>
                  <a:sym typeface="Symbol" pitchFamily="18" charset="2"/>
                </a:rPr>
                <a:t></a:t>
              </a:r>
              <a:r>
                <a:rPr lang="en-US" sz="2400" b="1" baseline="-25000">
                  <a:solidFill>
                    <a:srgbClr val="000000"/>
                  </a:solidFill>
                  <a:sym typeface="Symbol" pitchFamily="18" charset="2"/>
                </a:rPr>
                <a:t>3</a:t>
              </a:r>
              <a:endParaRPr lang="en-US" sz="2400" b="1">
                <a:solidFill>
                  <a:srgbClr val="000000"/>
                </a:solidFill>
                <a:sym typeface="Symbol" pitchFamily="18" charset="2"/>
              </a:endParaRPr>
            </a:p>
          </p:txBody>
        </p:sp>
        <p:sp>
          <p:nvSpPr>
            <p:cNvPr id="37913" name="Text Box 71"/>
            <p:cNvSpPr txBox="1">
              <a:spLocks noChangeArrowheads="1"/>
            </p:cNvSpPr>
            <p:nvPr/>
          </p:nvSpPr>
          <p:spPr bwMode="auto">
            <a:xfrm rot="-5400000">
              <a:off x="2640" y="360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rgbClr val="000000"/>
                  </a:solidFill>
                  <a:sym typeface="Symbol" pitchFamily="18" charset="2"/>
                </a:rPr>
                <a:t></a:t>
              </a:r>
              <a:r>
                <a:rPr lang="en-US" sz="2400" b="1" baseline="-25000">
                  <a:solidFill>
                    <a:srgbClr val="000000"/>
                  </a:solidFill>
                  <a:sym typeface="Symbol" pitchFamily="18" charset="2"/>
                </a:rPr>
                <a:t>4</a:t>
              </a:r>
              <a:endParaRPr lang="en-US" sz="2400" b="1">
                <a:solidFill>
                  <a:srgbClr val="000000"/>
                </a:solidFill>
                <a:sym typeface="Symbol" pitchFamily="18" charset="2"/>
              </a:endParaRPr>
            </a:p>
          </p:txBody>
        </p:sp>
        <p:sp>
          <p:nvSpPr>
            <p:cNvPr id="37914" name="Text Box 72"/>
            <p:cNvSpPr txBox="1">
              <a:spLocks noChangeArrowheads="1"/>
            </p:cNvSpPr>
            <p:nvPr/>
          </p:nvSpPr>
          <p:spPr bwMode="auto">
            <a:xfrm rot="-5400000">
              <a:off x="2688" y="336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rgbClr val="000000"/>
                  </a:solidFill>
                  <a:sym typeface="Symbol" pitchFamily="18" charset="2"/>
                </a:rPr>
                <a:t></a:t>
              </a:r>
              <a:r>
                <a:rPr lang="en-US" sz="2400" b="1" baseline="-25000">
                  <a:solidFill>
                    <a:srgbClr val="000000"/>
                  </a:solidFill>
                  <a:sym typeface="Symbol" pitchFamily="18" charset="2"/>
                </a:rPr>
                <a:t>4</a:t>
              </a:r>
              <a:endParaRPr lang="en-US" sz="2400" b="1">
                <a:solidFill>
                  <a:srgbClr val="000000"/>
                </a:solidFill>
                <a:sym typeface="Symbol" pitchFamily="18" charset="2"/>
              </a:endParaRPr>
            </a:p>
          </p:txBody>
        </p:sp>
        <p:sp>
          <p:nvSpPr>
            <p:cNvPr id="37915" name="Text Box 73"/>
            <p:cNvSpPr txBox="1">
              <a:spLocks noChangeArrowheads="1"/>
            </p:cNvSpPr>
            <p:nvPr/>
          </p:nvSpPr>
          <p:spPr bwMode="auto">
            <a:xfrm rot="-5400000">
              <a:off x="3456" y="3888"/>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rgbClr val="000000"/>
                  </a:solidFill>
                  <a:sym typeface="Symbol" pitchFamily="18" charset="2"/>
                </a:rPr>
                <a:t></a:t>
              </a:r>
              <a:r>
                <a:rPr lang="en-US" sz="2400" b="1" baseline="-25000">
                  <a:solidFill>
                    <a:srgbClr val="000000"/>
                  </a:solidFill>
                  <a:sym typeface="Symbol" pitchFamily="18" charset="2"/>
                </a:rPr>
                <a:t>5</a:t>
              </a:r>
              <a:endParaRPr lang="en-US" sz="2400" b="1">
                <a:solidFill>
                  <a:srgbClr val="000000"/>
                </a:solidFill>
                <a:sym typeface="Symbol" pitchFamily="18" charset="2"/>
              </a:endParaRPr>
            </a:p>
          </p:txBody>
        </p:sp>
        <p:sp>
          <p:nvSpPr>
            <p:cNvPr id="37916" name="Text Box 74"/>
            <p:cNvSpPr txBox="1">
              <a:spLocks noChangeArrowheads="1"/>
            </p:cNvSpPr>
            <p:nvPr/>
          </p:nvSpPr>
          <p:spPr bwMode="auto">
            <a:xfrm rot="-5400000">
              <a:off x="3696" y="374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rgbClr val="000000"/>
                  </a:solidFill>
                  <a:sym typeface="Symbol" pitchFamily="18" charset="2"/>
                </a:rPr>
                <a:t></a:t>
              </a:r>
              <a:r>
                <a:rPr lang="en-US" sz="2400" b="1" baseline="-25000">
                  <a:solidFill>
                    <a:srgbClr val="000000"/>
                  </a:solidFill>
                  <a:sym typeface="Symbol" pitchFamily="18" charset="2"/>
                </a:rPr>
                <a:t>5</a:t>
              </a:r>
              <a:endParaRPr lang="en-US" sz="2400" b="1">
                <a:solidFill>
                  <a:srgbClr val="000000"/>
                </a:solidFill>
                <a:sym typeface="Symbol" pitchFamily="18" charset="2"/>
              </a:endParaRPr>
            </a:p>
          </p:txBody>
        </p:sp>
      </p:grpSp>
      <p:grpSp>
        <p:nvGrpSpPr>
          <p:cNvPr id="2" name="Group 1"/>
          <p:cNvGrpSpPr/>
          <p:nvPr/>
        </p:nvGrpSpPr>
        <p:grpSpPr>
          <a:xfrm>
            <a:off x="0" y="6318264"/>
            <a:ext cx="9144000" cy="377772"/>
            <a:chOff x="84138" y="2929982"/>
            <a:chExt cx="7002462" cy="377772"/>
          </a:xfrm>
        </p:grpSpPr>
        <p:graphicFrame>
          <p:nvGraphicFramePr>
            <p:cNvPr id="883788" name="Object 76"/>
            <p:cNvGraphicFramePr>
              <a:graphicFrameLocks noChangeAspect="1"/>
            </p:cNvGraphicFramePr>
            <p:nvPr>
              <p:extLst>
                <p:ext uri="{D42A27DB-BD31-4B8C-83A1-F6EECF244321}">
                  <p14:modId xmlns:p14="http://schemas.microsoft.com/office/powerpoint/2010/main" val="2726816758"/>
                </p:ext>
              </p:extLst>
            </p:nvPr>
          </p:nvGraphicFramePr>
          <p:xfrm>
            <a:off x="84138" y="2929982"/>
            <a:ext cx="2264229" cy="377772"/>
          </p:xfrm>
          <a:graphic>
            <a:graphicData uri="http://schemas.openxmlformats.org/presentationml/2006/ole">
              <mc:AlternateContent xmlns:mc="http://schemas.openxmlformats.org/markup-compatibility/2006">
                <mc:Choice xmlns:v="urn:schemas-microsoft-com:vml" Requires="v">
                  <p:oleObj spid="_x0000_s53536" name="Equation" r:id="rId5" imgW="1219200" imgH="228600" progId="Equation.DSMT4">
                    <p:embed/>
                  </p:oleObj>
                </mc:Choice>
                <mc:Fallback>
                  <p:oleObj name="Equation" r:id="rId5" imgW="12192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38" y="2929982"/>
                          <a:ext cx="2264229" cy="377772"/>
                        </a:xfrm>
                        <a:prstGeom prst="rect">
                          <a:avLst/>
                        </a:prstGeom>
                        <a:noFill/>
                        <a:ln>
                          <a:noFill/>
                        </a:ln>
                        <a:effectLst/>
                        <a:extLst/>
                      </p:spPr>
                    </p:pic>
                  </p:oleObj>
                </mc:Fallback>
              </mc:AlternateContent>
            </a:graphicData>
          </a:graphic>
        </p:graphicFrame>
        <p:graphicFrame>
          <p:nvGraphicFramePr>
            <p:cNvPr id="883789" name="Object 77"/>
            <p:cNvGraphicFramePr>
              <a:graphicFrameLocks noChangeAspect="1"/>
            </p:cNvGraphicFramePr>
            <p:nvPr>
              <p:extLst>
                <p:ext uri="{D42A27DB-BD31-4B8C-83A1-F6EECF244321}">
                  <p14:modId xmlns:p14="http://schemas.microsoft.com/office/powerpoint/2010/main" val="3645120538"/>
                </p:ext>
              </p:extLst>
            </p:nvPr>
          </p:nvGraphicFramePr>
          <p:xfrm>
            <a:off x="2362200" y="2929982"/>
            <a:ext cx="1154901" cy="377772"/>
          </p:xfrm>
          <a:graphic>
            <a:graphicData uri="http://schemas.openxmlformats.org/presentationml/2006/ole">
              <mc:AlternateContent xmlns:mc="http://schemas.openxmlformats.org/markup-compatibility/2006">
                <mc:Choice xmlns:v="urn:schemas-microsoft-com:vml" Requires="v">
                  <p:oleObj spid="_x0000_s53537" name="Equation" r:id="rId7" imgW="622030" imgH="228501" progId="Equation.DSMT4">
                    <p:embed/>
                  </p:oleObj>
                </mc:Choice>
                <mc:Fallback>
                  <p:oleObj name="Equation" r:id="rId7" imgW="622030"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2929982"/>
                          <a:ext cx="1154901" cy="377772"/>
                        </a:xfrm>
                        <a:prstGeom prst="rect">
                          <a:avLst/>
                        </a:prstGeom>
                        <a:noFill/>
                        <a:ln>
                          <a:noFill/>
                        </a:ln>
                        <a:effectLst/>
                        <a:extLst/>
                      </p:spPr>
                    </p:pic>
                  </p:oleObj>
                </mc:Fallback>
              </mc:AlternateContent>
            </a:graphicData>
          </a:graphic>
        </p:graphicFrame>
        <p:graphicFrame>
          <p:nvGraphicFramePr>
            <p:cNvPr id="883790" name="Object 78"/>
            <p:cNvGraphicFramePr>
              <a:graphicFrameLocks noChangeAspect="1"/>
            </p:cNvGraphicFramePr>
            <p:nvPr>
              <p:extLst>
                <p:ext uri="{D42A27DB-BD31-4B8C-83A1-F6EECF244321}">
                  <p14:modId xmlns:p14="http://schemas.microsoft.com/office/powerpoint/2010/main" val="2445493079"/>
                </p:ext>
              </p:extLst>
            </p:nvPr>
          </p:nvGraphicFramePr>
          <p:xfrm>
            <a:off x="3548743" y="2929982"/>
            <a:ext cx="3537857" cy="377772"/>
          </p:xfrm>
          <a:graphic>
            <a:graphicData uri="http://schemas.openxmlformats.org/presentationml/2006/ole">
              <mc:AlternateContent xmlns:mc="http://schemas.openxmlformats.org/markup-compatibility/2006">
                <mc:Choice xmlns:v="urn:schemas-microsoft-com:vml" Requires="v">
                  <p:oleObj spid="_x0000_s53538" name="Equation" r:id="rId9" imgW="1905000" imgH="228600" progId="Equation.DSMT4">
                    <p:embed/>
                  </p:oleObj>
                </mc:Choice>
                <mc:Fallback>
                  <p:oleObj name="Equation" r:id="rId9" imgW="19050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8743" y="2929982"/>
                          <a:ext cx="3537857" cy="377772"/>
                        </a:xfrm>
                        <a:prstGeom prst="rect">
                          <a:avLst/>
                        </a:prstGeom>
                        <a:noFill/>
                        <a:ln>
                          <a:noFill/>
                        </a:ln>
                        <a:effectLst/>
                        <a:extLst/>
                      </p:spPr>
                    </p:pic>
                  </p:oleObj>
                </mc:Fallback>
              </mc:AlternateContent>
            </a:graphicData>
          </a:graphic>
        </p:graphicFrame>
      </p:grpSp>
    </p:spTree>
    <p:extLst>
      <p:ext uri="{BB962C8B-B14F-4D97-AF65-F5344CB8AC3E}">
        <p14:creationId xmlns:p14="http://schemas.microsoft.com/office/powerpoint/2010/main" val="3205479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83751"/>
                                        </p:tgtEl>
                                        <p:attrNameLst>
                                          <p:attrName>style.visibility</p:attrName>
                                        </p:attrNameLst>
                                      </p:cBhvr>
                                      <p:to>
                                        <p:strVal val="visible"/>
                                      </p:to>
                                    </p:set>
                                    <p:anim calcmode="lin" valueType="num">
                                      <p:cBhvr>
                                        <p:cTn id="7" dur="500" fill="hold"/>
                                        <p:tgtEl>
                                          <p:spTgt spid="883751"/>
                                        </p:tgtEl>
                                        <p:attrNameLst>
                                          <p:attrName>ppt_w</p:attrName>
                                        </p:attrNameLst>
                                      </p:cBhvr>
                                      <p:tavLst>
                                        <p:tav tm="0">
                                          <p:val>
                                            <p:fltVal val="0"/>
                                          </p:val>
                                        </p:tav>
                                        <p:tav tm="100000">
                                          <p:val>
                                            <p:strVal val="#ppt_w"/>
                                          </p:val>
                                        </p:tav>
                                      </p:tavLst>
                                    </p:anim>
                                    <p:anim calcmode="lin" valueType="num">
                                      <p:cBhvr>
                                        <p:cTn id="8" dur="500" fill="hold"/>
                                        <p:tgtEl>
                                          <p:spTgt spid="88375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883778"/>
                                        </p:tgtEl>
                                        <p:attrNameLst>
                                          <p:attrName>style.visibility</p:attrName>
                                        </p:attrNameLst>
                                      </p:cBhvr>
                                      <p:to>
                                        <p:strVal val="visible"/>
                                      </p:to>
                                    </p:set>
                                    <p:animEffect transition="in" filter="wipe(left)">
                                      <p:cBhvr>
                                        <p:cTn id="12" dur="500"/>
                                        <p:tgtEl>
                                          <p:spTgt spid="8837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83779"/>
                                        </p:tgtEl>
                                        <p:attrNameLst>
                                          <p:attrName>style.visibility</p:attrName>
                                        </p:attrNameLst>
                                      </p:cBhvr>
                                      <p:to>
                                        <p:strVal val="visible"/>
                                      </p:to>
                                    </p:set>
                                    <p:animEffect transition="in" filter="wipe(left)">
                                      <p:cBhvr>
                                        <p:cTn id="17" dur="500"/>
                                        <p:tgtEl>
                                          <p:spTgt spid="8837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3771"/>
                                        </p:tgtEl>
                                        <p:attrNameLst>
                                          <p:attrName>style.visibility</p:attrName>
                                        </p:attrNameLst>
                                      </p:cBhvr>
                                      <p:to>
                                        <p:strVal val="visible"/>
                                      </p:to>
                                    </p:set>
                                    <p:animEffect transition="in" filter="wipe(left)">
                                      <p:cBhvr>
                                        <p:cTn id="22" dur="500"/>
                                        <p:tgtEl>
                                          <p:spTgt spid="883771"/>
                                        </p:tgtEl>
                                      </p:cBhvr>
                                    </p:animEffec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88377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883780"/>
                                        </p:tgtEl>
                                        <p:attrNameLst>
                                          <p:attrName>style.visibility</p:attrName>
                                        </p:attrNameLst>
                                      </p:cBhvr>
                                      <p:to>
                                        <p:strVal val="visible"/>
                                      </p:to>
                                    </p:set>
                                    <p:animEffect transition="in" filter="wipe(left)">
                                      <p:cBhvr>
                                        <p:cTn id="30" dur="500"/>
                                        <p:tgtEl>
                                          <p:spTgt spid="883780"/>
                                        </p:tgtEl>
                                      </p:cBhvr>
                                    </p:animEffect>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883777"/>
                                        </p:tgtEl>
                                        <p:attrNameLst>
                                          <p:attrName>style.visibility</p:attrName>
                                        </p:attrNameLst>
                                      </p:cBhvr>
                                      <p:to>
                                        <p:strVal val="visible"/>
                                      </p:to>
                                    </p:set>
                                    <p:animEffect transition="in" filter="wipe(left)">
                                      <p:cBhvr>
                                        <p:cTn id="34" dur="500"/>
                                        <p:tgtEl>
                                          <p:spTgt spid="88377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883787"/>
                                        </p:tgtEl>
                                        <p:attrNameLst>
                                          <p:attrName>style.visibility</p:attrName>
                                        </p:attrNameLst>
                                      </p:cBhvr>
                                      <p:to>
                                        <p:strVal val="visible"/>
                                      </p:to>
                                    </p:set>
                                    <p:animEffect transition="in" filter="wipe(left)">
                                      <p:cBhvr>
                                        <p:cTn id="39" dur="500"/>
                                        <p:tgtEl>
                                          <p:spTgt spid="883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51" grpId="0"/>
      <p:bldP spid="883771" grpId="0" animBg="1"/>
      <p:bldP spid="8837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9144000" cy="584775"/>
          </a:xfrm>
          <a:prstGeom prst="rect">
            <a:avLst/>
          </a:prstGeom>
          <a:solidFill>
            <a:srgbClr val="FF9999"/>
          </a:solidFill>
          <a:ln>
            <a:solidFill>
              <a:schemeClr val="tx1"/>
            </a:solidFill>
          </a:ln>
          <a:effectLst/>
        </p:spPr>
        <p:txBody>
          <a:bodyPr wrap="square">
            <a:spAutoFit/>
          </a:bodyPr>
          <a:lstStyle/>
          <a:p>
            <a:pPr algn="ctr">
              <a:spcBef>
                <a:spcPct val="50000"/>
              </a:spcBef>
            </a:pPr>
            <a:r>
              <a:rPr lang="en-US" sz="3200" dirty="0" smtClean="0">
                <a:solidFill>
                  <a:srgbClr val="000000"/>
                </a:solidFill>
              </a:rPr>
              <a:t>Dual Wave/Particle Nature of Light: Brief History</a:t>
            </a:r>
            <a:endParaRPr lang="en-US" sz="2400" dirty="0">
              <a:solidFill>
                <a:srgbClr val="000000"/>
              </a:solidFill>
            </a:endParaRPr>
          </a:p>
        </p:txBody>
      </p:sp>
      <mc:AlternateContent xmlns:mc="http://schemas.openxmlformats.org/markup-compatibility/2006" xmlns:a14="http://schemas.microsoft.com/office/drawing/2010/main">
        <mc:Choice Requires="a14">
          <p:sp>
            <p:nvSpPr>
              <p:cNvPr id="3" name="TextBox 2"/>
              <p:cNvSpPr txBox="1"/>
              <p:nvPr/>
            </p:nvSpPr>
            <p:spPr>
              <a:xfrm>
                <a:off x="304800" y="846177"/>
                <a:ext cx="8839200" cy="5940088"/>
              </a:xfrm>
              <a:prstGeom prst="rect">
                <a:avLst/>
              </a:prstGeom>
              <a:noFill/>
            </p:spPr>
            <p:txBody>
              <a:bodyPr wrap="square" rtlCol="0">
                <a:spAutoFit/>
              </a:bodyPr>
              <a:lstStyle/>
              <a:p>
                <a:pPr>
                  <a:lnSpc>
                    <a:spcPts val="2400"/>
                  </a:lnSpc>
                  <a:spcAft>
                    <a:spcPts val="1200"/>
                  </a:spcAft>
                </a:pPr>
                <a:r>
                  <a:rPr lang="en-US" sz="1800" dirty="0" smtClean="0">
                    <a:solidFill>
                      <a:schemeClr val="tx1"/>
                    </a:solidFill>
                  </a:rPr>
                  <a:t>There was a centuries-long debate among many prominent scientists about whether light should be described as a wave or a particle (photon).  It’s a tie. </a:t>
                </a:r>
              </a:p>
              <a:p>
                <a:pPr marL="285750" indent="-285750">
                  <a:lnSpc>
                    <a:spcPts val="2400"/>
                  </a:lnSpc>
                  <a:spcAft>
                    <a:spcPts val="1200"/>
                  </a:spcAft>
                  <a:buFont typeface="Arial" panose="020B0604020202020204" pitchFamily="34" charset="0"/>
                  <a:buChar char="•"/>
                </a:pPr>
                <a:r>
                  <a:rPr lang="en-US" sz="1800" dirty="0" smtClean="0">
                    <a:solidFill>
                      <a:schemeClr val="tx1"/>
                    </a:solidFill>
                  </a:rPr>
                  <a:t>Generally before 1900</a:t>
                </a:r>
                <a:r>
                  <a:rPr lang="en-US" sz="1800" baseline="30000" dirty="0" smtClean="0">
                    <a:solidFill>
                      <a:schemeClr val="tx1"/>
                    </a:solidFill>
                  </a:rPr>
                  <a:t>th</a:t>
                </a:r>
                <a:r>
                  <a:rPr lang="en-US" sz="1800" dirty="0" smtClean="0">
                    <a:solidFill>
                      <a:schemeClr val="tx1"/>
                    </a:solidFill>
                  </a:rPr>
                  <a:t> century: Stream of particles (e.g. </a:t>
                </a:r>
                <a:r>
                  <a:rPr lang="en-US" sz="1800" u="sng" dirty="0" smtClean="0">
                    <a:solidFill>
                      <a:schemeClr val="tx1"/>
                    </a:solidFill>
                  </a:rPr>
                  <a:t>Newton</a:t>
                </a:r>
                <a:r>
                  <a:rPr lang="en-US" sz="1800" dirty="0" smtClean="0">
                    <a:solidFill>
                      <a:schemeClr val="tx1"/>
                    </a:solidFill>
                  </a:rPr>
                  <a:t>), explains reflection &amp; refraction</a:t>
                </a:r>
              </a:p>
              <a:p>
                <a:pPr marL="285750" indent="-285750">
                  <a:lnSpc>
                    <a:spcPts val="2400"/>
                  </a:lnSpc>
                  <a:spcAft>
                    <a:spcPts val="1200"/>
                  </a:spcAft>
                  <a:buFont typeface="Arial" panose="020B0604020202020204" pitchFamily="34" charset="0"/>
                  <a:buChar char="•"/>
                </a:pPr>
                <a:r>
                  <a:rPr lang="en-US" sz="1800" dirty="0" smtClean="0">
                    <a:solidFill>
                      <a:schemeClr val="tx1"/>
                    </a:solidFill>
                  </a:rPr>
                  <a:t>Though, in 1678 </a:t>
                </a:r>
                <a:r>
                  <a:rPr lang="en-US" sz="1800" u="sng" dirty="0" smtClean="0">
                    <a:solidFill>
                      <a:schemeClr val="tx1"/>
                    </a:solidFill>
                  </a:rPr>
                  <a:t>Huygens</a:t>
                </a:r>
                <a:r>
                  <a:rPr lang="en-US" sz="1800" dirty="0" smtClean="0">
                    <a:solidFill>
                      <a:schemeClr val="tx1"/>
                    </a:solidFill>
                  </a:rPr>
                  <a:t> described light as a wave; could also explain reflection &amp; refraction</a:t>
                </a:r>
              </a:p>
              <a:p>
                <a:pPr marL="285750" indent="-285750">
                  <a:lnSpc>
                    <a:spcPts val="2400"/>
                  </a:lnSpc>
                  <a:spcAft>
                    <a:spcPts val="1200"/>
                  </a:spcAft>
                  <a:buFont typeface="Arial" panose="020B0604020202020204" pitchFamily="34" charset="0"/>
                  <a:buChar char="•"/>
                </a:pPr>
                <a:r>
                  <a:rPr lang="en-US" sz="1800" dirty="0" smtClean="0">
                    <a:solidFill>
                      <a:schemeClr val="tx1"/>
                    </a:solidFill>
                  </a:rPr>
                  <a:t>1801: </a:t>
                </a:r>
                <a:r>
                  <a:rPr lang="en-US" sz="1800" u="sng" dirty="0" smtClean="0">
                    <a:solidFill>
                      <a:schemeClr val="tx1"/>
                    </a:solidFill>
                  </a:rPr>
                  <a:t>Young’s</a:t>
                </a:r>
                <a:r>
                  <a:rPr lang="en-US" sz="1800" dirty="0" smtClean="0">
                    <a:solidFill>
                      <a:schemeClr val="tx1"/>
                    </a:solidFill>
                  </a:rPr>
                  <a:t> double slit experiment: light is a wave</a:t>
                </a:r>
              </a:p>
              <a:p>
                <a:pPr marL="285750" indent="-285750">
                  <a:lnSpc>
                    <a:spcPts val="2400"/>
                  </a:lnSpc>
                  <a:spcAft>
                    <a:spcPts val="1200"/>
                  </a:spcAft>
                  <a:buFont typeface="Arial" panose="020B0604020202020204" pitchFamily="34" charset="0"/>
                  <a:buChar char="•"/>
                </a:pPr>
                <a:r>
                  <a:rPr lang="en-US" sz="1800" dirty="0" smtClean="0">
                    <a:solidFill>
                      <a:schemeClr val="tx1"/>
                    </a:solidFill>
                  </a:rPr>
                  <a:t>1873: </a:t>
                </a:r>
                <a:r>
                  <a:rPr lang="en-US" sz="1800" u="sng" dirty="0" smtClean="0">
                    <a:solidFill>
                      <a:schemeClr val="tx1"/>
                    </a:solidFill>
                  </a:rPr>
                  <a:t>Maxwell</a:t>
                </a:r>
                <a:r>
                  <a:rPr lang="en-US" sz="1800" dirty="0" smtClean="0">
                    <a:solidFill>
                      <a:schemeClr val="tx1"/>
                    </a:solidFill>
                  </a:rPr>
                  <a:t> – light is an electromagnetic wave</a:t>
                </a:r>
              </a:p>
              <a:p>
                <a:pPr marL="285750" indent="-285750">
                  <a:lnSpc>
                    <a:spcPts val="2400"/>
                  </a:lnSpc>
                  <a:spcAft>
                    <a:spcPts val="1200"/>
                  </a:spcAft>
                  <a:buFont typeface="Arial" panose="020B0604020202020204" pitchFamily="34" charset="0"/>
                  <a:buChar char="•"/>
                </a:pPr>
                <a:r>
                  <a:rPr lang="en-US" sz="1800" dirty="0" smtClean="0">
                    <a:solidFill>
                      <a:schemeClr val="tx1"/>
                    </a:solidFill>
                  </a:rPr>
                  <a:t>1887: </a:t>
                </a:r>
                <a:r>
                  <a:rPr lang="en-US" sz="1800" u="sng" dirty="0" smtClean="0">
                    <a:solidFill>
                      <a:schemeClr val="tx1"/>
                    </a:solidFill>
                  </a:rPr>
                  <a:t>Hertz</a:t>
                </a:r>
                <a:r>
                  <a:rPr lang="en-US" sz="1800" dirty="0" smtClean="0">
                    <a:solidFill>
                      <a:schemeClr val="tx1"/>
                    </a:solidFill>
                  </a:rPr>
                  <a:t> – produced electromagnetic wave</a:t>
                </a:r>
                <a:endParaRPr lang="en-US" sz="1800" dirty="0">
                  <a:solidFill>
                    <a:schemeClr val="tx1"/>
                  </a:solidFill>
                </a:endParaRPr>
              </a:p>
              <a:p>
                <a:pPr marL="285750" indent="-285750">
                  <a:lnSpc>
                    <a:spcPts val="2400"/>
                  </a:lnSpc>
                  <a:spcAft>
                    <a:spcPts val="1200"/>
                  </a:spcAft>
                  <a:buFont typeface="Arial" panose="020B0604020202020204" pitchFamily="34" charset="0"/>
                  <a:buChar char="•"/>
                </a:pPr>
                <a:r>
                  <a:rPr lang="en-US" sz="1800" u="sng" dirty="0" smtClean="0">
                    <a:solidFill>
                      <a:schemeClr val="tx1"/>
                    </a:solidFill>
                  </a:rPr>
                  <a:t>But, photoelectric effect</a:t>
                </a:r>
                <a:r>
                  <a:rPr lang="en-US" sz="1800" dirty="0" smtClean="0">
                    <a:solidFill>
                      <a:schemeClr val="tx1"/>
                    </a:solidFill>
                  </a:rPr>
                  <a:t>: When light strikes a metal surface, electrons are emitted: The kinetic energy of the emitted electrons is independent of the wave intensity (light intensity); it only depends on the frequency of the light</a:t>
                </a:r>
              </a:p>
              <a:p>
                <a:pPr marL="285750" indent="-285750">
                  <a:lnSpc>
                    <a:spcPts val="2400"/>
                  </a:lnSpc>
                  <a:spcAft>
                    <a:spcPts val="1200"/>
                  </a:spcAft>
                  <a:buFont typeface="Arial" panose="020B0604020202020204" pitchFamily="34" charset="0"/>
                  <a:buChar char="•"/>
                </a:pPr>
                <a:r>
                  <a:rPr lang="en-US" sz="1800" dirty="0" smtClean="0">
                    <a:solidFill>
                      <a:schemeClr val="tx1"/>
                    </a:solidFill>
                    <a:sym typeface="Wingdings" panose="05000000000000000000" pitchFamily="2" charset="2"/>
                  </a:rPr>
                  <a:t> To explain this effect, </a:t>
                </a:r>
                <a:r>
                  <a:rPr lang="en-US" sz="1800" u="sng" dirty="0" smtClean="0">
                    <a:solidFill>
                      <a:schemeClr val="tx1"/>
                    </a:solidFill>
                    <a:sym typeface="Wingdings" panose="05000000000000000000" pitchFamily="2" charset="2"/>
                  </a:rPr>
                  <a:t>Einstein</a:t>
                </a:r>
                <a:r>
                  <a:rPr lang="en-US" sz="1800" dirty="0" smtClean="0">
                    <a:solidFill>
                      <a:schemeClr val="tx1"/>
                    </a:solidFill>
                    <a:sym typeface="Wingdings" panose="05000000000000000000" pitchFamily="2" charset="2"/>
                  </a:rPr>
                  <a:t> proposed that light consists of photons (particles, or wave packets) with energy, </a:t>
                </a:r>
                <a14:m>
                  <m:oMath xmlns:m="http://schemas.openxmlformats.org/officeDocument/2006/math">
                    <m:r>
                      <a:rPr lang="en-US" sz="1800" i="1">
                        <a:solidFill>
                          <a:srgbClr val="000000"/>
                        </a:solidFill>
                        <a:latin typeface="Cambria Math" panose="02040503050406030204" pitchFamily="18" charset="0"/>
                      </a:rPr>
                      <m:t>𝐸</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h𝑓</m:t>
                    </m:r>
                  </m:oMath>
                </a14:m>
                <a:r>
                  <a:rPr lang="en-US" sz="1800" dirty="0">
                    <a:solidFill>
                      <a:srgbClr val="000000"/>
                    </a:solidFill>
                  </a:rPr>
                  <a:t> 	(or E = </a:t>
                </a:r>
                <a:r>
                  <a:rPr lang="en-US" sz="1800" dirty="0" err="1">
                    <a:solidFill>
                      <a:srgbClr val="000000"/>
                    </a:solidFill>
                  </a:rPr>
                  <a:t>h</a:t>
                </a:r>
                <a:r>
                  <a:rPr lang="en-US" sz="1800" dirty="0" err="1">
                    <a:solidFill>
                      <a:srgbClr val="000000"/>
                    </a:solidFill>
                    <a:latin typeface="Symbol" panose="05050102010706020507" pitchFamily="18" charset="2"/>
                  </a:rPr>
                  <a:t>n</a:t>
                </a:r>
                <a:r>
                  <a:rPr lang="en-US" sz="1800" dirty="0" smtClean="0">
                    <a:solidFill>
                      <a:srgbClr val="000000"/>
                    </a:solidFill>
                    <a:latin typeface="Symbol" panose="05050102010706020507" pitchFamily="18" charset="2"/>
                  </a:rPr>
                  <a:t>)</a:t>
                </a:r>
              </a:p>
              <a:p>
                <a:pPr lvl="1">
                  <a:lnSpc>
                    <a:spcPts val="2400"/>
                  </a:lnSpc>
                  <a:spcAft>
                    <a:spcPts val="1200"/>
                  </a:spcAft>
                </a:pPr>
                <a:r>
                  <a:rPr lang="en-US" sz="1400" dirty="0" smtClean="0">
                    <a:solidFill>
                      <a:srgbClr val="000000"/>
                    </a:solidFill>
                  </a:rPr>
                  <a:t>			f</a:t>
                </a:r>
                <a:r>
                  <a:rPr lang="en-US" sz="1400" dirty="0">
                    <a:solidFill>
                      <a:srgbClr val="000000"/>
                    </a:solidFill>
                  </a:rPr>
                  <a:t>, </a:t>
                </a:r>
                <a:r>
                  <a:rPr lang="en-US" sz="1400" dirty="0">
                    <a:solidFill>
                      <a:srgbClr val="000000"/>
                    </a:solidFill>
                    <a:latin typeface="Symbol" panose="05050102010706020507" pitchFamily="18" charset="2"/>
                  </a:rPr>
                  <a:t>n</a:t>
                </a:r>
                <a:r>
                  <a:rPr lang="en-US" sz="1400" dirty="0">
                    <a:solidFill>
                      <a:srgbClr val="000000"/>
                    </a:solidFill>
                  </a:rPr>
                  <a:t> is frequency of light (wave!), and h = 6.63·10</a:t>
                </a:r>
                <a:r>
                  <a:rPr lang="en-US" sz="1400" baseline="30000" dirty="0">
                    <a:solidFill>
                      <a:srgbClr val="000000"/>
                    </a:solidFill>
                  </a:rPr>
                  <a:t>-34</a:t>
                </a:r>
                <a:r>
                  <a:rPr lang="en-US" sz="1400" baseline="-25000" dirty="0">
                    <a:solidFill>
                      <a:srgbClr val="000000"/>
                    </a:solidFill>
                  </a:rPr>
                  <a:t> </a:t>
                </a:r>
                <a:r>
                  <a:rPr lang="en-US" sz="1400" dirty="0">
                    <a:solidFill>
                      <a:srgbClr val="000000"/>
                    </a:solidFill>
                  </a:rPr>
                  <a:t>J·s (Planck’s constant</a:t>
                </a:r>
                <a:r>
                  <a:rPr lang="en-US" sz="1400" dirty="0" smtClean="0">
                    <a:solidFill>
                      <a:srgbClr val="000000"/>
                    </a:solidFill>
                  </a:rPr>
                  <a:t>)</a:t>
                </a:r>
                <a:endParaRPr lang="en-US" sz="18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800" y="846177"/>
                <a:ext cx="8839200" cy="5940088"/>
              </a:xfrm>
              <a:prstGeom prst="rect">
                <a:avLst/>
              </a:prstGeom>
              <a:blipFill rotWithShape="0">
                <a:blip r:embed="rId2"/>
                <a:stretch>
                  <a:fillRect l="-552" t="-411"/>
                </a:stretch>
              </a:blipFill>
            </p:spPr>
            <p:txBody>
              <a:bodyPr/>
              <a:lstStyle/>
              <a:p>
                <a:r>
                  <a:rPr lang="en-US">
                    <a:noFill/>
                  </a:rPr>
                  <a:t> </a:t>
                </a:r>
              </a:p>
            </p:txBody>
          </p:sp>
        </mc:Fallback>
      </mc:AlternateContent>
    </p:spTree>
    <p:extLst>
      <p:ext uri="{BB962C8B-B14F-4D97-AF65-F5344CB8AC3E}">
        <p14:creationId xmlns:p14="http://schemas.microsoft.com/office/powerpoint/2010/main" val="332697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46331"/>
          </a:xfrm>
          <a:prstGeom prst="rect">
            <a:avLst/>
          </a:prstGeom>
          <a:solidFill>
            <a:srgbClr val="FF9999"/>
          </a:solidFill>
          <a:ln>
            <a:solidFill>
              <a:schemeClr val="tx1"/>
            </a:solidFill>
          </a:ln>
        </p:spPr>
        <p:txBody>
          <a:bodyPr wrap="square" rtlCol="0">
            <a:spAutoFit/>
          </a:bodyPr>
          <a:lstStyle/>
          <a:p>
            <a:pPr algn="ctr"/>
            <a:r>
              <a:rPr lang="en-US" sz="3600" dirty="0" smtClean="0">
                <a:solidFill>
                  <a:schemeClr val="tx1"/>
                </a:solidFill>
              </a:rPr>
              <a:t>Two white board examples</a:t>
            </a:r>
            <a:endParaRPr lang="en-US" sz="3600" dirty="0">
              <a:solidFill>
                <a:schemeClr val="tx1"/>
              </a:solidFill>
            </a:endParaRPr>
          </a:p>
        </p:txBody>
      </p:sp>
      <p:sp>
        <p:nvSpPr>
          <p:cNvPr id="10" name="Rectangle 9"/>
          <p:cNvSpPr/>
          <p:nvPr/>
        </p:nvSpPr>
        <p:spPr>
          <a:xfrm>
            <a:off x="228600" y="4876800"/>
            <a:ext cx="8915400" cy="1938992"/>
          </a:xfrm>
          <a:prstGeom prst="rect">
            <a:avLst/>
          </a:prstGeom>
        </p:spPr>
        <p:txBody>
          <a:bodyPr wrap="square">
            <a:spAutoFit/>
          </a:bodyPr>
          <a:lstStyle/>
          <a:p>
            <a:pPr marL="0" marR="0">
              <a:lnSpc>
                <a:spcPct val="150000"/>
              </a:lnSpc>
              <a:spcBef>
                <a:spcPts val="0"/>
              </a:spcBef>
              <a:spcAft>
                <a:spcPts val="0"/>
              </a:spcAft>
            </a:pPr>
            <a:r>
              <a:rPr lang="en-US" sz="2000" dirty="0" smtClean="0">
                <a:solidFill>
                  <a:schemeClr val="tx1"/>
                </a:solidFill>
                <a:ea typeface="Times New Roman" panose="02020603050405020304" pitchFamily="18" charset="0"/>
              </a:rPr>
              <a:t>(From MCAT):  If </a:t>
            </a:r>
            <a:r>
              <a:rPr lang="en-US" sz="2000" dirty="0">
                <a:solidFill>
                  <a:schemeClr val="tx1"/>
                </a:solidFill>
                <a:ea typeface="Times New Roman" panose="02020603050405020304" pitchFamily="18" charset="0"/>
              </a:rPr>
              <a:t>a ray is refracted from air into a medium with n = 1.47 at an angle of incidence of 5</a:t>
            </a:r>
            <a:r>
              <a:rPr lang="en-US" sz="2000" baseline="30000" dirty="0">
                <a:solidFill>
                  <a:schemeClr val="tx1"/>
                </a:solidFill>
                <a:ea typeface="Times New Roman" panose="02020603050405020304" pitchFamily="18" charset="0"/>
              </a:rPr>
              <a:t>0</a:t>
            </a:r>
            <a:r>
              <a:rPr lang="en-US" sz="2000" dirty="0">
                <a:solidFill>
                  <a:schemeClr val="tx1"/>
                </a:solidFill>
                <a:ea typeface="Times New Roman" panose="02020603050405020304" pitchFamily="18" charset="0"/>
              </a:rPr>
              <a:t>, the angle of refraction is </a:t>
            </a:r>
          </a:p>
          <a:p>
            <a:pPr marL="1371600" lvl="2" indent="-457200">
              <a:lnSpc>
                <a:spcPct val="150000"/>
              </a:lnSpc>
              <a:spcBef>
                <a:spcPts val="0"/>
              </a:spcBef>
              <a:spcAft>
                <a:spcPts val="0"/>
              </a:spcAft>
              <a:buAutoNum type="alphaUcPeriod"/>
            </a:pPr>
            <a:r>
              <a:rPr lang="en-US" sz="2000" dirty="0" smtClean="0">
                <a:solidFill>
                  <a:schemeClr val="tx1"/>
                </a:solidFill>
                <a:ea typeface="Times New Roman" panose="02020603050405020304" pitchFamily="18" charset="0"/>
              </a:rPr>
              <a:t>0.059</a:t>
            </a:r>
            <a:r>
              <a:rPr lang="en-US" sz="2000" dirty="0">
                <a:solidFill>
                  <a:schemeClr val="tx1"/>
                </a:solidFill>
                <a:ea typeface="Times New Roman" panose="02020603050405020304" pitchFamily="18" charset="0"/>
              </a:rPr>
              <a:t>	</a:t>
            </a:r>
            <a:r>
              <a:rPr lang="en-US" sz="2000" dirty="0" smtClean="0">
                <a:solidFill>
                  <a:schemeClr val="tx1"/>
                </a:solidFill>
                <a:ea typeface="Times New Roman" panose="02020603050405020304" pitchFamily="18" charset="0"/>
              </a:rPr>
              <a:t>	B</a:t>
            </a:r>
            <a:r>
              <a:rPr lang="en-US" sz="2000" dirty="0">
                <a:solidFill>
                  <a:schemeClr val="tx1"/>
                </a:solidFill>
                <a:ea typeface="Times New Roman" panose="02020603050405020304" pitchFamily="18" charset="0"/>
              </a:rPr>
              <a:t>.  </a:t>
            </a:r>
            <a:r>
              <a:rPr lang="en-US" sz="2000" dirty="0" smtClean="0">
                <a:solidFill>
                  <a:schemeClr val="tx1"/>
                </a:solidFill>
                <a:ea typeface="Times New Roman" panose="02020603050405020304" pitchFamily="18" charset="0"/>
              </a:rPr>
              <a:t>0.087</a:t>
            </a:r>
            <a:endParaRPr lang="en-US" sz="1200" dirty="0">
              <a:solidFill>
                <a:schemeClr val="tx1"/>
              </a:solidFill>
              <a:ea typeface="Times New Roman" panose="02020603050405020304" pitchFamily="18" charset="0"/>
            </a:endParaRPr>
          </a:p>
          <a:p>
            <a:pPr marL="0" marR="0">
              <a:lnSpc>
                <a:spcPct val="150000"/>
              </a:lnSpc>
              <a:spcBef>
                <a:spcPts val="0"/>
              </a:spcBef>
              <a:spcAft>
                <a:spcPts val="0"/>
              </a:spcAft>
            </a:pPr>
            <a:r>
              <a:rPr lang="en-US" sz="2000" dirty="0">
                <a:solidFill>
                  <a:schemeClr val="tx1"/>
                </a:solidFill>
                <a:ea typeface="Times New Roman" panose="02020603050405020304" pitchFamily="18" charset="0"/>
              </a:rPr>
              <a:t>	</a:t>
            </a:r>
            <a:r>
              <a:rPr lang="en-US" sz="2000" dirty="0" smtClean="0">
                <a:solidFill>
                  <a:schemeClr val="tx1"/>
                </a:solidFill>
                <a:ea typeface="Times New Roman" panose="02020603050405020304" pitchFamily="18" charset="0"/>
              </a:rPr>
              <a:t>C</a:t>
            </a:r>
            <a:r>
              <a:rPr lang="en-US" sz="2000" dirty="0">
                <a:solidFill>
                  <a:schemeClr val="tx1"/>
                </a:solidFill>
                <a:ea typeface="Times New Roman" panose="02020603050405020304" pitchFamily="18" charset="0"/>
              </a:rPr>
              <a:t>.  0.128	</a:t>
            </a:r>
            <a:r>
              <a:rPr lang="en-US" sz="2000" dirty="0" smtClean="0">
                <a:solidFill>
                  <a:schemeClr val="tx1"/>
                </a:solidFill>
                <a:ea typeface="Times New Roman" panose="02020603050405020304" pitchFamily="18" charset="0"/>
              </a:rPr>
              <a:t>	D</a:t>
            </a:r>
            <a:r>
              <a:rPr lang="en-US" sz="2000" dirty="0">
                <a:solidFill>
                  <a:schemeClr val="tx1"/>
                </a:solidFill>
                <a:ea typeface="Times New Roman" panose="02020603050405020304" pitchFamily="18" charset="0"/>
              </a:rPr>
              <a:t>.  0.243</a:t>
            </a:r>
            <a:endParaRPr lang="en-US" sz="1200" dirty="0">
              <a:solidFill>
                <a:schemeClr val="tx1"/>
              </a:solidFill>
              <a:ea typeface="Times New Roman" panose="02020603050405020304" pitchFamily="18" charset="0"/>
            </a:endParaRPr>
          </a:p>
        </p:txBody>
      </p:sp>
      <p:grpSp>
        <p:nvGrpSpPr>
          <p:cNvPr id="2" name="Group 1"/>
          <p:cNvGrpSpPr/>
          <p:nvPr/>
        </p:nvGrpSpPr>
        <p:grpSpPr>
          <a:xfrm>
            <a:off x="76200" y="914400"/>
            <a:ext cx="8839201" cy="3810000"/>
            <a:chOff x="76200" y="914400"/>
            <a:chExt cx="8839201" cy="3810000"/>
          </a:xfrm>
        </p:grpSpPr>
        <p:grpSp>
          <p:nvGrpSpPr>
            <p:cNvPr id="11" name="Group 10"/>
            <p:cNvGrpSpPr/>
            <p:nvPr/>
          </p:nvGrpSpPr>
          <p:grpSpPr>
            <a:xfrm>
              <a:off x="228600" y="914400"/>
              <a:ext cx="8686801" cy="3364066"/>
              <a:chOff x="228600" y="2838868"/>
              <a:chExt cx="8423207" cy="3364066"/>
            </a:xfrm>
          </p:grpSpPr>
          <p:sp>
            <p:nvSpPr>
              <p:cNvPr id="7" name="Rectangle 11"/>
              <p:cNvSpPr>
                <a:spLocks noChangeArrowheads="1"/>
              </p:cNvSpPr>
              <p:nvPr/>
            </p:nvSpPr>
            <p:spPr bwMode="auto">
              <a:xfrm>
                <a:off x="228600" y="2878947"/>
                <a:ext cx="41910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mj-lt"/>
                    <a:ea typeface="Times New Roman" panose="02020603050405020304" pitchFamily="18" charset="0"/>
                  </a:rPr>
                  <a:t>When the light illustrated at right passes from air</a:t>
                </a:r>
                <a:r>
                  <a:rPr kumimoji="0" lang="en-US" altLang="en-US" sz="2000" b="0" i="0" u="none" strike="noStrike" cap="none" normalizeH="0" dirty="0" smtClean="0">
                    <a:ln>
                      <a:noFill/>
                    </a:ln>
                    <a:solidFill>
                      <a:schemeClr val="tx1"/>
                    </a:solidFill>
                    <a:effectLst/>
                    <a:latin typeface="+mj-lt"/>
                    <a:ea typeface="Times New Roman" panose="02020603050405020304" pitchFamily="18" charset="0"/>
                  </a:rPr>
                  <a:t> </a:t>
                </a:r>
                <a:r>
                  <a:rPr kumimoji="0" lang="en-US" altLang="en-US" sz="2000" b="0" i="0" u="none" strike="noStrike" cap="none" normalizeH="0" baseline="0" dirty="0" smtClean="0">
                    <a:ln>
                      <a:noFill/>
                    </a:ln>
                    <a:solidFill>
                      <a:schemeClr val="tx1"/>
                    </a:solidFill>
                    <a:effectLst/>
                    <a:latin typeface="+mj-lt"/>
                    <a:ea typeface="Times New Roman" panose="02020603050405020304" pitchFamily="18" charset="0"/>
                  </a:rPr>
                  <a:t>through the glass block, it is shifted laterally by the distance d. </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mj-lt"/>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mj-lt"/>
                    <a:ea typeface="Times New Roman" panose="02020603050405020304" pitchFamily="18" charset="0"/>
                  </a:rPr>
                  <a:t>If </a:t>
                </a:r>
                <a:r>
                  <a:rPr kumimoji="0" lang="en-US" altLang="en-US" sz="2000" b="0" i="0"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q</a:t>
                </a:r>
                <a:r>
                  <a:rPr lang="en-US" altLang="en-US" sz="2000" baseline="-25000" dirty="0" smtClean="0">
                    <a:solidFill>
                      <a:schemeClr val="tx1"/>
                    </a:solidFill>
                    <a:latin typeface="+mj-lt"/>
                    <a:ea typeface="Times New Roman" panose="02020603050405020304" pitchFamily="18" charset="0"/>
                  </a:rPr>
                  <a:t>1</a:t>
                </a:r>
                <a:r>
                  <a:rPr lang="en-US" altLang="en-US" sz="2000" dirty="0" smtClean="0">
                    <a:solidFill>
                      <a:schemeClr val="tx1"/>
                    </a:solidFill>
                    <a:latin typeface="+mj-lt"/>
                    <a:ea typeface="Times New Roman" panose="02020603050405020304" pitchFamily="18" charset="0"/>
                  </a:rPr>
                  <a:t> = 30°, the thickness t = 2.00 cm, and</a:t>
                </a:r>
                <a:r>
                  <a:rPr kumimoji="0" lang="en-US" altLang="en-US" sz="2000" b="0" i="0" u="none" strike="noStrike" cap="none" normalizeH="0" baseline="0" dirty="0" smtClean="0">
                    <a:ln>
                      <a:noFill/>
                    </a:ln>
                    <a:solidFill>
                      <a:schemeClr val="tx1"/>
                    </a:solidFill>
                    <a:effectLst/>
                    <a:latin typeface="+mj-lt"/>
                    <a:ea typeface="Times New Roman" panose="02020603050405020304" pitchFamily="18" charset="0"/>
                  </a:rPr>
                  <a:t> n = 1.50, what is the value of d?</a:t>
                </a:r>
                <a:endParaRPr kumimoji="0" lang="en-US" altLang="en-US" sz="2800" b="0" i="0" u="none" strike="noStrike" cap="none" normalizeH="0" baseline="0" dirty="0" smtClean="0">
                  <a:ln>
                    <a:noFill/>
                  </a:ln>
                  <a:solidFill>
                    <a:schemeClr val="tx1"/>
                  </a:solidFill>
                  <a:effectLst/>
                  <a:latin typeface="+mj-lt"/>
                </a:endParaRPr>
              </a:p>
            </p:txBody>
          </p:sp>
          <p:pic>
            <p:nvPicPr>
              <p:cNvPr id="8" name="Picture 4" descr="35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977"/>
              <a:stretch/>
            </p:blipFill>
            <p:spPr bwMode="auto">
              <a:xfrm>
                <a:off x="5286426" y="2838868"/>
                <a:ext cx="3365381" cy="3316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Straight Connector 12"/>
            <p:cNvCxnSpPr/>
            <p:nvPr/>
          </p:nvCxnSpPr>
          <p:spPr bwMode="auto">
            <a:xfrm>
              <a:off x="76200" y="4724400"/>
              <a:ext cx="883920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2545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1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106" y="3962400"/>
            <a:ext cx="4800600" cy="27656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8"/>
          <p:cNvSpPr>
            <a:spLocks noChangeArrowheads="1"/>
          </p:cNvSpPr>
          <p:nvPr/>
        </p:nvSpPr>
        <p:spPr bwMode="auto">
          <a:xfrm>
            <a:off x="235214" y="762000"/>
            <a:ext cx="8756385" cy="211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ea typeface="Times New Roman" panose="02020603050405020304" pitchFamily="18" charset="0"/>
              </a:rPr>
              <a:t>A fish swims below the surface of the water at </a:t>
            </a:r>
            <a:r>
              <a:rPr kumimoji="0" lang="en-US" altLang="en-US" sz="1800" b="0" i="1" u="none" strike="noStrike" cap="none" normalizeH="0" baseline="0" dirty="0" smtClean="0">
                <a:ln>
                  <a:noFill/>
                </a:ln>
                <a:solidFill>
                  <a:schemeClr val="tx1"/>
                </a:solidFill>
                <a:effectLst/>
                <a:ea typeface="Times New Roman" panose="02020603050405020304" pitchFamily="18" charset="0"/>
              </a:rPr>
              <a:t>P</a:t>
            </a:r>
            <a:r>
              <a:rPr kumimoji="0" lang="en-US" altLang="en-US" sz="1800" b="0" i="0" u="none" strike="noStrike" cap="none" normalizeH="0" baseline="0" dirty="0" smtClean="0">
                <a:ln>
                  <a:noFill/>
                </a:ln>
                <a:solidFill>
                  <a:schemeClr val="tx1"/>
                </a:solidFill>
                <a:effectLst/>
                <a:ea typeface="Times New Roman" panose="02020603050405020304" pitchFamily="18" charset="0"/>
              </a:rPr>
              <a:t>. An observer at </a:t>
            </a:r>
            <a:r>
              <a:rPr kumimoji="0" lang="en-US" altLang="en-US" sz="1800" b="0" i="1" u="none" strike="noStrike" cap="none" normalizeH="0" baseline="0" dirty="0" smtClean="0">
                <a:ln>
                  <a:noFill/>
                </a:ln>
                <a:solidFill>
                  <a:schemeClr val="tx1"/>
                </a:solidFill>
                <a:effectLst/>
                <a:ea typeface="Times New Roman" panose="02020603050405020304" pitchFamily="18" charset="0"/>
              </a:rPr>
              <a:t>O </a:t>
            </a:r>
            <a:r>
              <a:rPr kumimoji="0" lang="en-US" altLang="en-US" sz="1800" b="0" i="0" u="none" strike="noStrike" cap="none" normalizeH="0" baseline="0" dirty="0" smtClean="0">
                <a:ln>
                  <a:noFill/>
                </a:ln>
                <a:solidFill>
                  <a:schemeClr val="tx1"/>
                </a:solidFill>
                <a:effectLst/>
                <a:ea typeface="Times New Roman" panose="02020603050405020304" pitchFamily="18" charset="0"/>
              </a:rPr>
              <a:t>sees the fish at</a:t>
            </a:r>
            <a:endParaRPr lang="en-US" altLang="en-US" sz="1800" dirty="0"/>
          </a:p>
          <a:p>
            <a:pPr marL="0" marR="0" lvl="0" indent="0" algn="l" defTabSz="914400" rtl="0" eaLnBrk="0" fontAlgn="base" latinLnBrk="0" hangingPunct="0">
              <a:lnSpc>
                <a:spcPct val="150000"/>
              </a:lnSpc>
              <a:spcBef>
                <a:spcPct val="0"/>
              </a:spcBef>
              <a:spcAft>
                <a:spcPct val="0"/>
              </a:spcAft>
              <a:buClrTx/>
              <a:buSzTx/>
              <a:buFontTx/>
              <a:buNone/>
              <a:tabLst/>
            </a:pPr>
            <a:endParaRPr lang="en-US" altLang="en-US" sz="1800" dirty="0" smtClean="0"/>
          </a:p>
          <a:p>
            <a:pPr marL="342900" marR="0" lvl="0" indent="-342900" algn="l" defTabSz="914400" rtl="0" eaLnBrk="0" fontAlgn="base" latinLnBrk="0" hangingPunct="0">
              <a:lnSpc>
                <a:spcPct val="150000"/>
              </a:lnSpc>
              <a:spcBef>
                <a:spcPct val="0"/>
              </a:spcBef>
              <a:spcAft>
                <a:spcPct val="0"/>
              </a:spcAft>
              <a:buClrTx/>
              <a:buSzTx/>
              <a:buAutoNum type="alphaUcParenR"/>
              <a:tabLst/>
            </a:pPr>
            <a:r>
              <a:rPr kumimoji="0" lang="en-US" altLang="en-US" sz="1800" b="0" i="0" u="none" strike="noStrike" cap="none" normalizeH="0" baseline="0" dirty="0" smtClean="0">
                <a:ln>
                  <a:noFill/>
                </a:ln>
                <a:solidFill>
                  <a:schemeClr val="tx1"/>
                </a:solidFill>
                <a:effectLst/>
                <a:ea typeface="Times New Roman" panose="02020603050405020304" pitchFamily="18" charset="0"/>
              </a:rPr>
              <a:t>a greater depth than it really is;</a:t>
            </a:r>
          </a:p>
          <a:p>
            <a:pPr marL="342900" marR="0" lvl="0" indent="-342900" algn="l" defTabSz="914400" rtl="0" eaLnBrk="0" fontAlgn="base" latinLnBrk="0" hangingPunct="0">
              <a:lnSpc>
                <a:spcPct val="150000"/>
              </a:lnSpc>
              <a:spcBef>
                <a:spcPct val="0"/>
              </a:spcBef>
              <a:spcAft>
                <a:spcPct val="0"/>
              </a:spcAft>
              <a:buClrTx/>
              <a:buSzTx/>
              <a:buAutoNum type="alphaUcParenR"/>
              <a:tabLst/>
            </a:pPr>
            <a:r>
              <a:rPr kumimoji="0" lang="en-US" altLang="en-US" sz="1800" b="0" i="0" u="none" strike="noStrike" cap="none" normalizeH="0" baseline="0" dirty="0" smtClean="0">
                <a:ln>
                  <a:noFill/>
                </a:ln>
                <a:solidFill>
                  <a:schemeClr val="tx1"/>
                </a:solidFill>
                <a:effectLst/>
                <a:ea typeface="Times New Roman" panose="02020603050405020304" pitchFamily="18" charset="0"/>
              </a:rPr>
              <a:t>the same depth;</a:t>
            </a:r>
            <a:endParaRPr lang="en-US" altLang="en-US" sz="1800" dirty="0" smtClean="0">
              <a:ea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AutoNum type="alphaUcParenR"/>
              <a:tabLst/>
            </a:pPr>
            <a:r>
              <a:rPr kumimoji="0" lang="en-US" altLang="en-US" sz="1800" b="0" i="0" u="none" strike="noStrike" cap="none" normalizeH="0" baseline="0" dirty="0" smtClean="0">
                <a:ln>
                  <a:noFill/>
                </a:ln>
                <a:solidFill>
                  <a:schemeClr val="tx1"/>
                </a:solidFill>
                <a:effectLst/>
                <a:ea typeface="Times New Roman" panose="02020603050405020304" pitchFamily="18" charset="0"/>
              </a:rPr>
              <a:t>a smaller depth than it really is</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5" name="TextBox 14"/>
          <p:cNvSpPr txBox="1"/>
          <p:nvPr/>
        </p:nvSpPr>
        <p:spPr>
          <a:xfrm>
            <a:off x="0" y="0"/>
            <a:ext cx="9144000" cy="584775"/>
          </a:xfrm>
          <a:prstGeom prst="rect">
            <a:avLst/>
          </a:prstGeom>
          <a:solidFill>
            <a:srgbClr val="FF9999"/>
          </a:solidFill>
          <a:ln>
            <a:solidFill>
              <a:schemeClr val="tx1"/>
            </a:solidFill>
          </a:ln>
        </p:spPr>
        <p:txBody>
          <a:bodyPr wrap="square" rtlCol="0">
            <a:spAutoFit/>
          </a:bodyPr>
          <a:lstStyle/>
          <a:p>
            <a:r>
              <a:rPr lang="en-US" sz="3200" dirty="0" err="1" smtClean="0">
                <a:solidFill>
                  <a:schemeClr val="tx1"/>
                </a:solidFill>
              </a:rPr>
              <a:t>i</a:t>
            </a:r>
            <a:r>
              <a:rPr lang="en-US" sz="3200" dirty="0" smtClean="0">
                <a:solidFill>
                  <a:schemeClr val="tx1"/>
                </a:solidFill>
              </a:rPr>
              <a:t>-clicker</a:t>
            </a:r>
            <a:endParaRPr lang="en-US" sz="3200" dirty="0">
              <a:solidFill>
                <a:schemeClr val="tx1"/>
              </a:solidFill>
            </a:endParaRPr>
          </a:p>
        </p:txBody>
      </p:sp>
    </p:spTree>
    <p:extLst>
      <p:ext uri="{BB962C8B-B14F-4D97-AF65-F5344CB8AC3E}">
        <p14:creationId xmlns:p14="http://schemas.microsoft.com/office/powerpoint/2010/main" val="381783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bg1"/>
              </a:solidFill>
              <a:effectLst/>
              <a:latin typeface="Times New Roman" pitchFamily="18" charset="0"/>
            </a:endParaRPr>
          </a:p>
        </p:txBody>
      </p:sp>
      <p:sp>
        <p:nvSpPr>
          <p:cNvPr id="3" name="TextBox 2"/>
          <p:cNvSpPr txBox="1"/>
          <p:nvPr/>
        </p:nvSpPr>
        <p:spPr>
          <a:xfrm>
            <a:off x="7162800" y="6477000"/>
            <a:ext cx="1828800" cy="307777"/>
          </a:xfrm>
          <a:prstGeom prst="rect">
            <a:avLst/>
          </a:prstGeom>
          <a:noFill/>
        </p:spPr>
        <p:txBody>
          <a:bodyPr wrap="square" rtlCol="0">
            <a:spAutoFit/>
          </a:bodyPr>
          <a:lstStyle/>
          <a:p>
            <a:r>
              <a:rPr lang="en-US" sz="1400" dirty="0" smtClean="0"/>
              <a:t>Dark slide for demo</a:t>
            </a:r>
            <a:endParaRPr lang="en-US" sz="1400" dirty="0"/>
          </a:p>
        </p:txBody>
      </p:sp>
    </p:spTree>
    <p:extLst>
      <p:ext uri="{BB962C8B-B14F-4D97-AF65-F5344CB8AC3E}">
        <p14:creationId xmlns:p14="http://schemas.microsoft.com/office/powerpoint/2010/main" val="4154372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9144000" cy="762000"/>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dirty="0">
                <a:solidFill>
                  <a:srgbClr val="000000"/>
                </a:solidFill>
              </a:rPr>
              <a:t>Total Internal Reflection</a:t>
            </a:r>
          </a:p>
        </p:txBody>
      </p:sp>
      <p:graphicFrame>
        <p:nvGraphicFramePr>
          <p:cNvPr id="887844" name="Object 36"/>
          <p:cNvGraphicFramePr>
            <a:graphicFrameLocks noChangeAspect="1"/>
          </p:cNvGraphicFramePr>
          <p:nvPr>
            <p:extLst/>
          </p:nvPr>
        </p:nvGraphicFramePr>
        <p:xfrm>
          <a:off x="6781800" y="1828800"/>
          <a:ext cx="1685925" cy="944563"/>
        </p:xfrm>
        <a:graphic>
          <a:graphicData uri="http://schemas.openxmlformats.org/presentationml/2006/ole">
            <mc:AlternateContent xmlns:mc="http://schemas.openxmlformats.org/markup-compatibility/2006">
              <mc:Choice xmlns:v="urn:schemas-microsoft-com:vml" Requires="v">
                <p:oleObj spid="_x0000_s66607" name="Equation" r:id="rId4" imgW="685800" imgH="431640" progId="Equation.DSMT4">
                  <p:embed/>
                </p:oleObj>
              </mc:Choice>
              <mc:Fallback>
                <p:oleObj name="Equation" r:id="rId4" imgW="68580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828800"/>
                        <a:ext cx="1685925" cy="944563"/>
                      </a:xfrm>
                      <a:prstGeom prst="rect">
                        <a:avLst/>
                      </a:prstGeom>
                      <a:solidFill>
                        <a:srgbClr val="FF9999"/>
                      </a:solidFill>
                      <a:ln w="12700">
                        <a:solidFill>
                          <a:schemeClr val="tx1"/>
                        </a:solidFill>
                        <a:prstDash val="solid"/>
                        <a:miter lim="800000"/>
                        <a:headEnd/>
                        <a:tailEnd/>
                      </a:ln>
                      <a:effectLst/>
                      <a:extLst/>
                    </p:spPr>
                  </p:pic>
                </p:oleObj>
              </mc:Fallback>
            </mc:AlternateContent>
          </a:graphicData>
        </a:graphic>
      </p:graphicFrame>
      <p:pic>
        <p:nvPicPr>
          <p:cNvPr id="24" name="Picture 4" descr="3526"/>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826844"/>
            <a:ext cx="5334000" cy="498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886" y="838200"/>
            <a:ext cx="9133114" cy="923330"/>
          </a:xfrm>
          <a:prstGeom prst="rect">
            <a:avLst/>
          </a:prstGeom>
          <a:noFill/>
        </p:spPr>
        <p:txBody>
          <a:bodyPr wrap="square" rtlCol="0">
            <a:spAutoFit/>
          </a:bodyPr>
          <a:lstStyle/>
          <a:p>
            <a:pPr>
              <a:lnSpc>
                <a:spcPct val="150000"/>
              </a:lnSpc>
            </a:pPr>
            <a:r>
              <a:rPr lang="en-US" sz="1800" dirty="0" smtClean="0">
                <a:solidFill>
                  <a:schemeClr val="tx1"/>
                </a:solidFill>
              </a:rPr>
              <a:t>When light hits the interface between a dense and a less dense medium at an angle larger than the critical angle, it will be totally internally reflected; it will never enter the less dense medium</a:t>
            </a:r>
            <a:endParaRPr lang="en-US" sz="1800" dirty="0">
              <a:solidFill>
                <a:schemeClr val="tx1"/>
              </a:solidFill>
            </a:endParaRPr>
          </a:p>
        </p:txBody>
      </p:sp>
      <p:sp>
        <p:nvSpPr>
          <p:cNvPr id="3" name="TextBox 2"/>
          <p:cNvSpPr txBox="1"/>
          <p:nvPr/>
        </p:nvSpPr>
        <p:spPr>
          <a:xfrm>
            <a:off x="6705600" y="2971800"/>
            <a:ext cx="2057400" cy="707886"/>
          </a:xfrm>
          <a:prstGeom prst="rect">
            <a:avLst/>
          </a:prstGeom>
          <a:noFill/>
        </p:spPr>
        <p:txBody>
          <a:bodyPr wrap="square" rtlCol="0">
            <a:spAutoFit/>
          </a:bodyPr>
          <a:lstStyle/>
          <a:p>
            <a:r>
              <a:rPr lang="en-US" sz="2000" dirty="0" smtClean="0">
                <a:solidFill>
                  <a:schemeClr val="tx1"/>
                </a:solidFill>
              </a:rPr>
              <a:t>If </a:t>
            </a:r>
            <a:r>
              <a:rPr lang="en-US" sz="2000" dirty="0" smtClean="0">
                <a:solidFill>
                  <a:schemeClr val="tx1"/>
                </a:solidFill>
                <a:latin typeface="Symbol" panose="05050102010706020507" pitchFamily="18" charset="2"/>
              </a:rPr>
              <a:t>q</a:t>
            </a:r>
            <a:r>
              <a:rPr lang="en-US" sz="2000" baseline="-25000" dirty="0" smtClean="0">
                <a:solidFill>
                  <a:schemeClr val="tx1"/>
                </a:solidFill>
              </a:rPr>
              <a:t>i</a:t>
            </a:r>
            <a:r>
              <a:rPr lang="en-US" sz="2000" dirty="0" smtClean="0">
                <a:solidFill>
                  <a:schemeClr val="tx1"/>
                </a:solidFill>
              </a:rPr>
              <a:t> &gt; </a:t>
            </a:r>
            <a:r>
              <a:rPr lang="en-US" sz="2000" dirty="0" smtClean="0">
                <a:solidFill>
                  <a:schemeClr val="tx1"/>
                </a:solidFill>
                <a:latin typeface="Symbol" panose="05050102010706020507" pitchFamily="18" charset="2"/>
              </a:rPr>
              <a:t>q</a:t>
            </a:r>
            <a:r>
              <a:rPr lang="en-US" sz="2000" baseline="-25000" dirty="0" smtClean="0">
                <a:solidFill>
                  <a:schemeClr val="tx1"/>
                </a:solidFill>
              </a:rPr>
              <a:t>c</a:t>
            </a:r>
            <a:r>
              <a:rPr lang="en-US" sz="2000" dirty="0" smtClean="0">
                <a:solidFill>
                  <a:schemeClr val="tx1"/>
                </a:solidFill>
              </a:rPr>
              <a:t> we only get reflected light</a:t>
            </a:r>
            <a:endParaRPr lang="en-US" sz="2000" dirty="0">
              <a:solidFill>
                <a:schemeClr val="tx1"/>
              </a:solidFill>
            </a:endParaRPr>
          </a:p>
        </p:txBody>
      </p:sp>
      <p:cxnSp>
        <p:nvCxnSpPr>
          <p:cNvPr id="5" name="Straight Connector 4"/>
          <p:cNvCxnSpPr/>
          <p:nvPr/>
        </p:nvCxnSpPr>
        <p:spPr bwMode="auto">
          <a:xfrm>
            <a:off x="6248400" y="2133600"/>
            <a:ext cx="0" cy="4495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6477000" y="3810000"/>
            <a:ext cx="2514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 name="Group 8"/>
          <p:cNvGrpSpPr/>
          <p:nvPr/>
        </p:nvGrpSpPr>
        <p:grpSpPr>
          <a:xfrm>
            <a:off x="6629400" y="3990899"/>
            <a:ext cx="2286000" cy="2801319"/>
            <a:chOff x="6705600" y="3990899"/>
            <a:chExt cx="2286000" cy="2801319"/>
          </a:xfrm>
        </p:grpSpPr>
        <p:pic>
          <p:nvPicPr>
            <p:cNvPr id="27" name="Picture 4" descr="3527"/>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5465" y="3990899"/>
              <a:ext cx="1689555" cy="163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705600" y="5715000"/>
              <a:ext cx="2286000" cy="1077218"/>
            </a:xfrm>
            <a:prstGeom prst="rect">
              <a:avLst/>
            </a:prstGeom>
            <a:noFill/>
          </p:spPr>
          <p:txBody>
            <a:bodyPr wrap="square" rtlCol="0">
              <a:spAutoFit/>
            </a:bodyPr>
            <a:lstStyle/>
            <a:p>
              <a:r>
                <a:rPr lang="en-US" sz="1600" dirty="0" smtClean="0">
                  <a:solidFill>
                    <a:schemeClr val="tx1"/>
                  </a:solidFill>
                </a:rPr>
                <a:t>How many of the five incident rays are totally internally reflected at the glass-air interface?</a:t>
              </a:r>
              <a:endParaRPr lang="en-US" sz="1600" dirty="0">
                <a:solidFill>
                  <a:schemeClr val="tx1"/>
                </a:solidFill>
              </a:endParaRPr>
            </a:p>
          </p:txBody>
        </p:sp>
      </p:grpSp>
    </p:spTree>
    <p:extLst>
      <p:ext uri="{BB962C8B-B14F-4D97-AF65-F5344CB8AC3E}">
        <p14:creationId xmlns:p14="http://schemas.microsoft.com/office/powerpoint/2010/main" val="1460561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87844"/>
                                        </p:tgtEl>
                                        <p:attrNameLst>
                                          <p:attrName>style.visibility</p:attrName>
                                        </p:attrNameLst>
                                      </p:cBhvr>
                                      <p:to>
                                        <p:strVal val="visible"/>
                                      </p:to>
                                    </p:set>
                                    <p:animEffect transition="in" filter="wipe(left)">
                                      <p:cBhvr>
                                        <p:cTn id="7" dur="500"/>
                                        <p:tgtEl>
                                          <p:spTgt spid="887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ordpress.mrreid.org/wp-content/uploads/2012/09/2012-poolcam-photo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84225"/>
            <a:ext cx="5413375" cy="3610679"/>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0" y="0"/>
            <a:ext cx="9144000" cy="762000"/>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dirty="0" smtClean="0">
                <a:solidFill>
                  <a:srgbClr val="000000"/>
                </a:solidFill>
              </a:rPr>
              <a:t>Total Internal Reflection</a:t>
            </a:r>
            <a:endParaRPr lang="en-US" sz="4400" dirty="0">
              <a:solidFill>
                <a:srgbClr val="000000"/>
              </a:solidFill>
            </a:endParaRPr>
          </a:p>
        </p:txBody>
      </p:sp>
      <p:sp>
        <p:nvSpPr>
          <p:cNvPr id="2" name="TextBox 1"/>
          <p:cNvSpPr txBox="1"/>
          <p:nvPr/>
        </p:nvSpPr>
        <p:spPr>
          <a:xfrm>
            <a:off x="76200" y="838200"/>
            <a:ext cx="8915400" cy="2169825"/>
          </a:xfrm>
          <a:prstGeom prst="rect">
            <a:avLst/>
          </a:prstGeom>
          <a:noFill/>
        </p:spPr>
        <p:txBody>
          <a:bodyPr wrap="square" rtlCol="0">
            <a:spAutoFit/>
          </a:bodyPr>
          <a:lstStyle/>
          <a:p>
            <a:pPr>
              <a:lnSpc>
                <a:spcPct val="150000"/>
              </a:lnSpc>
            </a:pPr>
            <a:r>
              <a:rPr lang="en-US" sz="1800" dirty="0" smtClean="0">
                <a:solidFill>
                  <a:schemeClr val="tx1"/>
                </a:solidFill>
              </a:rPr>
              <a:t>Test this out in the pool, and schematically explain the following image.  When looking up from underneath the water: </a:t>
            </a:r>
          </a:p>
          <a:p>
            <a:pPr marL="285750" indent="-285750">
              <a:lnSpc>
                <a:spcPct val="150000"/>
              </a:lnSpc>
              <a:buFontTx/>
              <a:buChar char="-"/>
            </a:pPr>
            <a:r>
              <a:rPr lang="en-US" sz="1800" dirty="0" smtClean="0">
                <a:solidFill>
                  <a:schemeClr val="tx1"/>
                </a:solidFill>
              </a:rPr>
              <a:t>If we look more in the forward direction (</a:t>
            </a:r>
            <a:r>
              <a:rPr lang="en-US" sz="1800" dirty="0" smtClean="0">
                <a:solidFill>
                  <a:schemeClr val="tx1"/>
                </a:solidFill>
                <a:latin typeface="Symbol" panose="05050102010706020507" pitchFamily="18" charset="2"/>
              </a:rPr>
              <a:t>q</a:t>
            </a:r>
            <a:r>
              <a:rPr lang="en-US" sz="1800" baseline="-25000" dirty="0" smtClean="0">
                <a:solidFill>
                  <a:schemeClr val="tx1"/>
                </a:solidFill>
              </a:rPr>
              <a:t>i</a:t>
            </a:r>
            <a:r>
              <a:rPr lang="en-US" sz="1800" dirty="0" smtClean="0">
                <a:solidFill>
                  <a:schemeClr val="tx1"/>
                </a:solidFill>
              </a:rPr>
              <a:t> &gt; </a:t>
            </a:r>
            <a:r>
              <a:rPr lang="en-US" sz="1800" dirty="0" smtClean="0">
                <a:solidFill>
                  <a:schemeClr val="tx1"/>
                </a:solidFill>
                <a:latin typeface="Symbol" panose="05050102010706020507" pitchFamily="18" charset="2"/>
              </a:rPr>
              <a:t>q</a:t>
            </a:r>
            <a:r>
              <a:rPr lang="en-US" sz="1800" baseline="-25000" dirty="0" smtClean="0">
                <a:solidFill>
                  <a:schemeClr val="tx1"/>
                </a:solidFill>
              </a:rPr>
              <a:t>c</a:t>
            </a:r>
            <a:r>
              <a:rPr lang="en-US" sz="1800" dirty="0" smtClean="0">
                <a:solidFill>
                  <a:schemeClr val="tx1"/>
                </a:solidFill>
              </a:rPr>
              <a:t>), we see the bottom of the pool (total internal reflection)</a:t>
            </a:r>
          </a:p>
          <a:p>
            <a:pPr marL="285750" indent="-285750">
              <a:lnSpc>
                <a:spcPct val="150000"/>
              </a:lnSpc>
              <a:buFontTx/>
              <a:buChar char="-"/>
            </a:pPr>
            <a:r>
              <a:rPr lang="en-US" sz="1800" dirty="0" smtClean="0">
                <a:solidFill>
                  <a:schemeClr val="tx1"/>
                </a:solidFill>
              </a:rPr>
              <a:t>If </a:t>
            </a:r>
            <a:r>
              <a:rPr lang="en-US" sz="1800" dirty="0">
                <a:solidFill>
                  <a:schemeClr val="tx1"/>
                </a:solidFill>
              </a:rPr>
              <a:t>we look </a:t>
            </a:r>
            <a:r>
              <a:rPr lang="en-US" sz="1800" dirty="0" smtClean="0">
                <a:solidFill>
                  <a:schemeClr val="tx1"/>
                </a:solidFill>
              </a:rPr>
              <a:t>more in the upward </a:t>
            </a:r>
            <a:r>
              <a:rPr lang="en-US" sz="1800" dirty="0">
                <a:solidFill>
                  <a:schemeClr val="tx1"/>
                </a:solidFill>
              </a:rPr>
              <a:t>direction (</a:t>
            </a:r>
            <a:r>
              <a:rPr lang="en-US" sz="1800" dirty="0">
                <a:solidFill>
                  <a:schemeClr val="tx1"/>
                </a:solidFill>
                <a:latin typeface="Symbol" panose="05050102010706020507" pitchFamily="18" charset="2"/>
              </a:rPr>
              <a:t>q</a:t>
            </a:r>
            <a:r>
              <a:rPr lang="en-US" sz="1800" baseline="-25000" dirty="0">
                <a:solidFill>
                  <a:schemeClr val="tx1"/>
                </a:solidFill>
              </a:rPr>
              <a:t>i</a:t>
            </a:r>
            <a:r>
              <a:rPr lang="en-US" sz="1800" dirty="0">
                <a:solidFill>
                  <a:schemeClr val="tx1"/>
                </a:solidFill>
              </a:rPr>
              <a:t> </a:t>
            </a:r>
            <a:r>
              <a:rPr lang="en-US" sz="1800" dirty="0" smtClean="0">
                <a:solidFill>
                  <a:schemeClr val="tx1"/>
                </a:solidFill>
              </a:rPr>
              <a:t>&lt; </a:t>
            </a:r>
            <a:r>
              <a:rPr lang="en-US" sz="1800" dirty="0">
                <a:solidFill>
                  <a:schemeClr val="tx1"/>
                </a:solidFill>
                <a:latin typeface="Symbol" panose="05050102010706020507" pitchFamily="18" charset="2"/>
              </a:rPr>
              <a:t>q</a:t>
            </a:r>
            <a:r>
              <a:rPr lang="en-US" sz="1800" baseline="-25000" dirty="0">
                <a:solidFill>
                  <a:schemeClr val="tx1"/>
                </a:solidFill>
              </a:rPr>
              <a:t>c</a:t>
            </a:r>
            <a:r>
              <a:rPr lang="en-US" sz="1800" dirty="0">
                <a:solidFill>
                  <a:schemeClr val="tx1"/>
                </a:solidFill>
              </a:rPr>
              <a:t>), we see the </a:t>
            </a:r>
            <a:r>
              <a:rPr lang="en-US" sz="1800" dirty="0" smtClean="0">
                <a:solidFill>
                  <a:schemeClr val="tx1"/>
                </a:solidFill>
              </a:rPr>
              <a:t>ceiling/sky (refraction)</a:t>
            </a:r>
            <a:endParaRPr lang="en-US" sz="1800" dirty="0">
              <a:solidFill>
                <a:schemeClr val="tx1"/>
              </a:solidFill>
            </a:endParaRPr>
          </a:p>
        </p:txBody>
      </p:sp>
      <p:sp>
        <p:nvSpPr>
          <p:cNvPr id="4" name="TextBox 3"/>
          <p:cNvSpPr txBox="1"/>
          <p:nvPr/>
        </p:nvSpPr>
        <p:spPr>
          <a:xfrm>
            <a:off x="6096000" y="4267200"/>
            <a:ext cx="2819400" cy="2585323"/>
          </a:xfrm>
          <a:prstGeom prst="rect">
            <a:avLst/>
          </a:prstGeom>
          <a:noFill/>
        </p:spPr>
        <p:txBody>
          <a:bodyPr wrap="square" rtlCol="0">
            <a:spAutoFit/>
          </a:bodyPr>
          <a:lstStyle/>
          <a:p>
            <a:pPr>
              <a:lnSpc>
                <a:spcPct val="150000"/>
              </a:lnSpc>
            </a:pPr>
            <a:r>
              <a:rPr lang="en-US" sz="1800" dirty="0" smtClean="0">
                <a:solidFill>
                  <a:schemeClr val="tx1"/>
                </a:solidFill>
              </a:rPr>
              <a:t>Assuming you are right underneath the water surface, at what angle, </a:t>
            </a:r>
            <a:r>
              <a:rPr lang="en-US" sz="1800" dirty="0" smtClean="0">
                <a:solidFill>
                  <a:schemeClr val="tx1"/>
                </a:solidFill>
                <a:latin typeface="Symbol" panose="05050102010706020507" pitchFamily="18" charset="2"/>
              </a:rPr>
              <a:t>q</a:t>
            </a:r>
            <a:r>
              <a:rPr lang="en-US" sz="1800" baseline="-25000" dirty="0" smtClean="0">
                <a:solidFill>
                  <a:schemeClr val="tx1"/>
                </a:solidFill>
              </a:rPr>
              <a:t>c</a:t>
            </a:r>
            <a:r>
              <a:rPr lang="en-US" sz="1800" dirty="0" smtClean="0">
                <a:solidFill>
                  <a:schemeClr val="tx1"/>
                </a:solidFill>
              </a:rPr>
              <a:t>, </a:t>
            </a:r>
            <a:r>
              <a:rPr lang="en-US" sz="1800" dirty="0" smtClean="0">
                <a:solidFill>
                  <a:srgbClr val="00B0F0"/>
                </a:solidFill>
              </a:rPr>
              <a:t>will the view change?</a:t>
            </a:r>
          </a:p>
          <a:p>
            <a:pPr>
              <a:lnSpc>
                <a:spcPct val="150000"/>
              </a:lnSpc>
            </a:pPr>
            <a:r>
              <a:rPr lang="en-US" sz="1800" dirty="0" smtClean="0">
                <a:solidFill>
                  <a:schemeClr val="tx1"/>
                </a:solidFill>
              </a:rPr>
              <a:t>(What is the critical angle for the air-water interface?)</a:t>
            </a:r>
            <a:endParaRPr lang="en-US" sz="1800" dirty="0">
              <a:solidFill>
                <a:schemeClr val="tx1"/>
              </a:solidFill>
            </a:endParaRPr>
          </a:p>
        </p:txBody>
      </p:sp>
      <p:sp>
        <p:nvSpPr>
          <p:cNvPr id="5" name="TextBox 4"/>
          <p:cNvSpPr txBox="1"/>
          <p:nvPr/>
        </p:nvSpPr>
        <p:spPr>
          <a:xfrm>
            <a:off x="6107151" y="3886200"/>
            <a:ext cx="2362200" cy="369332"/>
          </a:xfrm>
          <a:prstGeom prst="rect">
            <a:avLst/>
          </a:prstGeom>
          <a:solidFill>
            <a:srgbClr val="FF9999"/>
          </a:solidFill>
          <a:ln>
            <a:solidFill>
              <a:schemeClr val="tx1"/>
            </a:solidFill>
          </a:ln>
        </p:spPr>
        <p:txBody>
          <a:bodyPr wrap="square" rtlCol="0">
            <a:spAutoFit/>
          </a:bodyPr>
          <a:lstStyle/>
          <a:p>
            <a:r>
              <a:rPr lang="en-US" sz="1800" dirty="0" smtClean="0">
                <a:solidFill>
                  <a:schemeClr val="tx1"/>
                </a:solidFill>
              </a:rPr>
              <a:t>White board example:</a:t>
            </a:r>
            <a:endParaRPr lang="en-US" sz="1800" dirty="0">
              <a:solidFill>
                <a:schemeClr val="tx1"/>
              </a:solidFill>
            </a:endParaRPr>
          </a:p>
        </p:txBody>
      </p:sp>
    </p:spTree>
    <p:extLst>
      <p:ext uri="{BB962C8B-B14F-4D97-AF65-F5344CB8AC3E}">
        <p14:creationId xmlns:p14="http://schemas.microsoft.com/office/powerpoint/2010/main" val="1075087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7"/>
          <p:cNvSpPr>
            <a:spLocks noChangeArrowheads="1"/>
          </p:cNvSpPr>
          <p:nvPr/>
        </p:nvSpPr>
        <p:spPr bwMode="auto">
          <a:xfrm rot="5400000">
            <a:off x="1181100" y="863600"/>
            <a:ext cx="1143000" cy="1981200"/>
          </a:xfrm>
          <a:prstGeom prst="can">
            <a:avLst>
              <a:gd name="adj" fmla="val 40276"/>
            </a:avLst>
          </a:prstGeom>
          <a:gradFill rotWithShape="1">
            <a:gsLst>
              <a:gs pos="0">
                <a:srgbClr val="009900"/>
              </a:gs>
              <a:gs pos="50000">
                <a:srgbClr val="66FFCC"/>
              </a:gs>
              <a:gs pos="100000">
                <a:srgbClr val="00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4035" name="Text Box 2"/>
          <p:cNvSpPr txBox="1">
            <a:spLocks noChangeArrowheads="1"/>
          </p:cNvSpPr>
          <p:nvPr/>
        </p:nvSpPr>
        <p:spPr bwMode="auto">
          <a:xfrm>
            <a:off x="0" y="0"/>
            <a:ext cx="9144000" cy="584775"/>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smtClean="0">
                <a:solidFill>
                  <a:srgbClr val="000000"/>
                </a:solidFill>
              </a:rPr>
              <a:t>Total internal reflection application: Optical </a:t>
            </a:r>
            <a:r>
              <a:rPr lang="en-US" sz="3200" dirty="0">
                <a:solidFill>
                  <a:srgbClr val="000000"/>
                </a:solidFill>
              </a:rPr>
              <a:t>Fibers</a:t>
            </a:r>
          </a:p>
        </p:txBody>
      </p:sp>
      <p:sp>
        <p:nvSpPr>
          <p:cNvPr id="44036" name="Rectangle 4"/>
          <p:cNvSpPr>
            <a:spLocks noChangeArrowheads="1"/>
          </p:cNvSpPr>
          <p:nvPr/>
        </p:nvSpPr>
        <p:spPr bwMode="auto">
          <a:xfrm>
            <a:off x="914400" y="2578100"/>
            <a:ext cx="7924800" cy="304800"/>
          </a:xfrm>
          <a:prstGeom prst="rect">
            <a:avLst/>
          </a:prstGeom>
          <a:gradFill rotWithShape="1">
            <a:gsLst>
              <a:gs pos="0">
                <a:schemeClr val="bg1"/>
              </a:gs>
              <a:gs pos="100000">
                <a:srgbClr val="CCFF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4037" name="Text Box 17"/>
          <p:cNvSpPr txBox="1">
            <a:spLocks noChangeArrowheads="1"/>
          </p:cNvSpPr>
          <p:nvPr/>
        </p:nvSpPr>
        <p:spPr bwMode="auto">
          <a:xfrm>
            <a:off x="685800" y="14351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a:solidFill>
                  <a:srgbClr val="FF0000"/>
                </a:solidFill>
                <a:sym typeface="Symbol" pitchFamily="18" charset="2"/>
              </a:rPr>
              <a:t>Protective Jacket</a:t>
            </a:r>
          </a:p>
        </p:txBody>
      </p:sp>
      <p:sp>
        <p:nvSpPr>
          <p:cNvPr id="890900" name="Text Box 20"/>
          <p:cNvSpPr txBox="1">
            <a:spLocks noChangeArrowheads="1"/>
          </p:cNvSpPr>
          <p:nvPr/>
        </p:nvSpPr>
        <p:spPr bwMode="auto">
          <a:xfrm>
            <a:off x="76200" y="4230975"/>
            <a:ext cx="87630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lnSpc>
                <a:spcPct val="150000"/>
              </a:lnSpc>
              <a:buFontTx/>
              <a:buChar char="•"/>
            </a:pPr>
            <a:r>
              <a:rPr lang="en-US" sz="1800" dirty="0">
                <a:solidFill>
                  <a:srgbClr val="3333CC"/>
                </a:solidFill>
              </a:rPr>
              <a:t>Light enters the high index of refraction glass</a:t>
            </a:r>
          </a:p>
          <a:p>
            <a:pPr marL="228600" indent="-228600" eaLnBrk="1" hangingPunct="1">
              <a:lnSpc>
                <a:spcPct val="150000"/>
              </a:lnSpc>
              <a:buFontTx/>
              <a:buChar char="•"/>
            </a:pPr>
            <a:r>
              <a:rPr lang="en-US" sz="1800" dirty="0">
                <a:solidFill>
                  <a:srgbClr val="3333CC"/>
                </a:solidFill>
              </a:rPr>
              <a:t>It totally internally reflects – repeatedly</a:t>
            </a:r>
          </a:p>
          <a:p>
            <a:pPr marL="228600" indent="-228600" eaLnBrk="1" hangingPunct="1">
              <a:lnSpc>
                <a:spcPct val="150000"/>
              </a:lnSpc>
              <a:buFontTx/>
              <a:buChar char="•"/>
            </a:pPr>
            <a:r>
              <a:rPr lang="en-US" sz="1800" dirty="0">
                <a:solidFill>
                  <a:srgbClr val="3333CC"/>
                </a:solidFill>
              </a:rPr>
              <a:t>Power can stay largely undiminished for many kilometers</a:t>
            </a:r>
          </a:p>
          <a:p>
            <a:pPr marL="228600" indent="-228600" eaLnBrk="1" hangingPunct="1">
              <a:lnSpc>
                <a:spcPct val="150000"/>
              </a:lnSpc>
              <a:buFontTx/>
              <a:buChar char="•"/>
            </a:pPr>
            <a:r>
              <a:rPr lang="en-US" sz="1800" dirty="0">
                <a:solidFill>
                  <a:srgbClr val="009900"/>
                </a:solidFill>
              </a:rPr>
              <a:t>Used for many applications</a:t>
            </a:r>
          </a:p>
          <a:p>
            <a:pPr marL="685800" lvl="1" indent="-228600" eaLnBrk="1" hangingPunct="1">
              <a:lnSpc>
                <a:spcPct val="150000"/>
              </a:lnSpc>
              <a:buFontTx/>
              <a:buChar char="•"/>
            </a:pPr>
            <a:r>
              <a:rPr lang="en-US" sz="1800" dirty="0">
                <a:solidFill>
                  <a:srgbClr val="009900"/>
                </a:solidFill>
                <a:sym typeface="Symbol" pitchFamily="18" charset="2"/>
              </a:rPr>
              <a:t>Especially </a:t>
            </a:r>
            <a:r>
              <a:rPr lang="en-US" sz="1800" dirty="0" smtClean="0">
                <a:solidFill>
                  <a:srgbClr val="009900"/>
                </a:solidFill>
                <a:sym typeface="Symbol" pitchFamily="18" charset="2"/>
              </a:rPr>
              <a:t>in transmitting signals in high-speed </a:t>
            </a:r>
            <a:r>
              <a:rPr lang="en-US" sz="1800" dirty="0">
                <a:solidFill>
                  <a:srgbClr val="009900"/>
                </a:solidFill>
                <a:sym typeface="Symbol" pitchFamily="18" charset="2"/>
              </a:rPr>
              <a:t>communications – up to 40 Gb/s</a:t>
            </a:r>
          </a:p>
        </p:txBody>
      </p:sp>
      <p:sp>
        <p:nvSpPr>
          <p:cNvPr id="890903" name="AutoShape 23"/>
          <p:cNvSpPr>
            <a:spLocks noChangeArrowheads="1"/>
          </p:cNvSpPr>
          <p:nvPr/>
        </p:nvSpPr>
        <p:spPr bwMode="auto">
          <a:xfrm rot="5400000">
            <a:off x="3009900" y="863600"/>
            <a:ext cx="838200" cy="1981200"/>
          </a:xfrm>
          <a:prstGeom prst="can">
            <a:avLst>
              <a:gd name="adj" fmla="val 39766"/>
            </a:avLst>
          </a:prstGeom>
          <a:gradFill rotWithShape="1">
            <a:gsLst>
              <a:gs pos="0">
                <a:srgbClr val="CCFFFF"/>
              </a:gs>
              <a:gs pos="50000">
                <a:schemeClr val="bg1"/>
              </a:gs>
              <a:gs pos="100000">
                <a:srgbClr val="CC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44040" name="Rectangle 24"/>
          <p:cNvSpPr>
            <a:spLocks noChangeArrowheads="1"/>
          </p:cNvSpPr>
          <p:nvPr/>
        </p:nvSpPr>
        <p:spPr bwMode="auto">
          <a:xfrm>
            <a:off x="914400" y="3263900"/>
            <a:ext cx="7924800" cy="304800"/>
          </a:xfrm>
          <a:prstGeom prst="rect">
            <a:avLst/>
          </a:prstGeom>
          <a:gradFill rotWithShape="1">
            <a:gsLst>
              <a:gs pos="0">
                <a:schemeClr val="bg1"/>
              </a:gs>
              <a:gs pos="100000">
                <a:srgbClr val="CCFF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890905" name="AutoShape 25"/>
          <p:cNvSpPr>
            <a:spLocks noChangeArrowheads="1"/>
          </p:cNvSpPr>
          <p:nvPr/>
        </p:nvSpPr>
        <p:spPr bwMode="auto">
          <a:xfrm rot="5400000">
            <a:off x="4991100" y="863600"/>
            <a:ext cx="381000" cy="1981200"/>
          </a:xfrm>
          <a:prstGeom prst="can">
            <a:avLst>
              <a:gd name="adj" fmla="val 54167"/>
            </a:avLst>
          </a:prstGeom>
          <a:gradFill rotWithShape="1">
            <a:gsLst>
              <a:gs pos="0">
                <a:schemeClr val="hlink"/>
              </a:gs>
              <a:gs pos="5000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44042" name="Rectangle 26"/>
          <p:cNvSpPr>
            <a:spLocks noChangeArrowheads="1"/>
          </p:cNvSpPr>
          <p:nvPr/>
        </p:nvSpPr>
        <p:spPr bwMode="auto">
          <a:xfrm>
            <a:off x="914400" y="2882900"/>
            <a:ext cx="7924800" cy="381000"/>
          </a:xfrm>
          <a:prstGeom prst="rect">
            <a:avLst/>
          </a:prstGeom>
          <a:gradFill rotWithShape="1">
            <a:gsLst>
              <a:gs pos="0">
                <a:schemeClr val="bg1"/>
              </a:gs>
              <a:gs pos="100000">
                <a:schemeClr va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4043" name="Text Box 28"/>
          <p:cNvSpPr txBox="1">
            <a:spLocks noChangeArrowheads="1"/>
          </p:cNvSpPr>
          <p:nvPr/>
        </p:nvSpPr>
        <p:spPr bwMode="auto">
          <a:xfrm>
            <a:off x="2438400" y="15875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a:solidFill>
                  <a:srgbClr val="FF0000"/>
                </a:solidFill>
                <a:sym typeface="Symbol" pitchFamily="18" charset="2"/>
              </a:rPr>
              <a:t>Low </a:t>
            </a:r>
            <a:r>
              <a:rPr lang="en-US" sz="2400" b="1" i="1">
                <a:solidFill>
                  <a:srgbClr val="FF0000"/>
                </a:solidFill>
                <a:sym typeface="Symbol" pitchFamily="18" charset="2"/>
              </a:rPr>
              <a:t>n</a:t>
            </a:r>
            <a:r>
              <a:rPr lang="en-US" sz="2400" b="1">
                <a:solidFill>
                  <a:srgbClr val="FF0000"/>
                </a:solidFill>
                <a:sym typeface="Symbol" pitchFamily="18" charset="2"/>
              </a:rPr>
              <a:t> glass</a:t>
            </a:r>
          </a:p>
        </p:txBody>
      </p:sp>
      <p:sp>
        <p:nvSpPr>
          <p:cNvPr id="44044" name="Text Box 29"/>
          <p:cNvSpPr txBox="1">
            <a:spLocks noChangeArrowheads="1"/>
          </p:cNvSpPr>
          <p:nvPr/>
        </p:nvSpPr>
        <p:spPr bwMode="auto">
          <a:xfrm>
            <a:off x="4267200" y="1587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a:solidFill>
                  <a:srgbClr val="FF0000"/>
                </a:solidFill>
                <a:sym typeface="Symbol" pitchFamily="18" charset="2"/>
              </a:rPr>
              <a:t>High </a:t>
            </a:r>
            <a:r>
              <a:rPr lang="en-US" sz="2400" b="1" i="1">
                <a:solidFill>
                  <a:srgbClr val="FF0000"/>
                </a:solidFill>
                <a:sym typeface="Symbol" pitchFamily="18" charset="2"/>
              </a:rPr>
              <a:t>n</a:t>
            </a:r>
            <a:r>
              <a:rPr lang="en-US" sz="2400" b="1">
                <a:solidFill>
                  <a:srgbClr val="FF0000"/>
                </a:solidFill>
                <a:sym typeface="Symbol" pitchFamily="18" charset="2"/>
              </a:rPr>
              <a:t> glass</a:t>
            </a:r>
          </a:p>
        </p:txBody>
      </p:sp>
      <p:grpSp>
        <p:nvGrpSpPr>
          <p:cNvPr id="890917" name="Group 37"/>
          <p:cNvGrpSpPr>
            <a:grpSpLocks/>
          </p:cNvGrpSpPr>
          <p:nvPr/>
        </p:nvGrpSpPr>
        <p:grpSpPr bwMode="auto">
          <a:xfrm>
            <a:off x="76200" y="2882900"/>
            <a:ext cx="1981200" cy="457200"/>
            <a:chOff x="48" y="1440"/>
            <a:chExt cx="1248" cy="288"/>
          </a:xfrm>
        </p:grpSpPr>
        <p:sp>
          <p:nvSpPr>
            <p:cNvPr id="44050" name="Line 30"/>
            <p:cNvSpPr>
              <a:spLocks noChangeShapeType="1"/>
            </p:cNvSpPr>
            <p:nvPr/>
          </p:nvSpPr>
          <p:spPr bwMode="auto">
            <a:xfrm flipV="1">
              <a:off x="48" y="1584"/>
              <a:ext cx="528" cy="14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44051" name="Line 31"/>
            <p:cNvSpPr>
              <a:spLocks noChangeShapeType="1"/>
            </p:cNvSpPr>
            <p:nvPr/>
          </p:nvSpPr>
          <p:spPr bwMode="auto">
            <a:xfrm flipV="1">
              <a:off x="576" y="1440"/>
              <a:ext cx="720" cy="14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sp>
        <p:nvSpPr>
          <p:cNvPr id="890912" name="Line 32"/>
          <p:cNvSpPr>
            <a:spLocks noChangeShapeType="1"/>
          </p:cNvSpPr>
          <p:nvPr/>
        </p:nvSpPr>
        <p:spPr bwMode="auto">
          <a:xfrm>
            <a:off x="2057400" y="2882900"/>
            <a:ext cx="20574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nvGrpSpPr>
          <p:cNvPr id="890916" name="Group 36"/>
          <p:cNvGrpSpPr>
            <a:grpSpLocks/>
          </p:cNvGrpSpPr>
          <p:nvPr/>
        </p:nvGrpSpPr>
        <p:grpSpPr bwMode="auto">
          <a:xfrm>
            <a:off x="4114800" y="2882900"/>
            <a:ext cx="4114800" cy="381000"/>
            <a:chOff x="2592" y="1440"/>
            <a:chExt cx="2592" cy="240"/>
          </a:xfrm>
        </p:grpSpPr>
        <p:sp>
          <p:nvSpPr>
            <p:cNvPr id="44048" name="Line 34"/>
            <p:cNvSpPr>
              <a:spLocks noChangeShapeType="1"/>
            </p:cNvSpPr>
            <p:nvPr/>
          </p:nvSpPr>
          <p:spPr bwMode="auto">
            <a:xfrm flipV="1">
              <a:off x="2592" y="1440"/>
              <a:ext cx="1296" cy="24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44049" name="Line 35"/>
            <p:cNvSpPr>
              <a:spLocks noChangeShapeType="1"/>
            </p:cNvSpPr>
            <p:nvPr/>
          </p:nvSpPr>
          <p:spPr bwMode="auto">
            <a:xfrm>
              <a:off x="3888" y="1440"/>
              <a:ext cx="1296" cy="24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spTree>
    <p:extLst>
      <p:ext uri="{BB962C8B-B14F-4D97-AF65-F5344CB8AC3E}">
        <p14:creationId xmlns:p14="http://schemas.microsoft.com/office/powerpoint/2010/main" val="1519199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00">
                                            <p:txEl>
                                              <p:pRg st="0" end="0"/>
                                            </p:txEl>
                                          </p:spTgt>
                                        </p:tgtEl>
                                        <p:attrNameLst>
                                          <p:attrName>style.visibility</p:attrName>
                                        </p:attrNameLst>
                                      </p:cBhvr>
                                      <p:to>
                                        <p:strVal val="visible"/>
                                      </p:to>
                                    </p:set>
                                    <p:anim calcmode="lin" valueType="num">
                                      <p:cBhvr additive="base">
                                        <p:cTn id="7" dur="500" fill="hold"/>
                                        <p:tgtEl>
                                          <p:spTgt spid="8909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00">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890917"/>
                                        </p:tgtEl>
                                        <p:attrNameLst>
                                          <p:attrName>style.visibility</p:attrName>
                                        </p:attrNameLst>
                                      </p:cBhvr>
                                      <p:to>
                                        <p:strVal val="visible"/>
                                      </p:to>
                                    </p:set>
                                    <p:animEffect transition="in" filter="wipe(left)">
                                      <p:cBhvr>
                                        <p:cTn id="12" dur="500"/>
                                        <p:tgtEl>
                                          <p:spTgt spid="8909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90900">
                                            <p:txEl>
                                              <p:pRg st="1" end="1"/>
                                            </p:txEl>
                                          </p:spTgt>
                                        </p:tgtEl>
                                        <p:attrNameLst>
                                          <p:attrName>style.visibility</p:attrName>
                                        </p:attrNameLst>
                                      </p:cBhvr>
                                      <p:to>
                                        <p:strVal val="visible"/>
                                      </p:to>
                                    </p:set>
                                    <p:anim calcmode="lin" valueType="num">
                                      <p:cBhvr additive="base">
                                        <p:cTn id="17" dur="500" fill="hold"/>
                                        <p:tgtEl>
                                          <p:spTgt spid="890900">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90900">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890912"/>
                                        </p:tgtEl>
                                        <p:attrNameLst>
                                          <p:attrName>style.visibility</p:attrName>
                                        </p:attrNameLst>
                                      </p:cBhvr>
                                      <p:to>
                                        <p:strVal val="visible"/>
                                      </p:to>
                                    </p:set>
                                    <p:animEffect transition="in" filter="wipe(left)">
                                      <p:cBhvr>
                                        <p:cTn id="22" dur="500"/>
                                        <p:tgtEl>
                                          <p:spTgt spid="8909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90916"/>
                                        </p:tgtEl>
                                        <p:attrNameLst>
                                          <p:attrName>style.visibility</p:attrName>
                                        </p:attrNameLst>
                                      </p:cBhvr>
                                      <p:to>
                                        <p:strVal val="visible"/>
                                      </p:to>
                                    </p:set>
                                    <p:animEffect transition="in" filter="wipe(left)">
                                      <p:cBhvr>
                                        <p:cTn id="27" dur="500"/>
                                        <p:tgtEl>
                                          <p:spTgt spid="8909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890900">
                                            <p:txEl>
                                              <p:pRg st="2" end="2"/>
                                            </p:txEl>
                                          </p:spTgt>
                                        </p:tgtEl>
                                        <p:attrNameLst>
                                          <p:attrName>style.visibility</p:attrName>
                                        </p:attrNameLst>
                                      </p:cBhvr>
                                      <p:to>
                                        <p:strVal val="visible"/>
                                      </p:to>
                                    </p:set>
                                    <p:anim calcmode="lin" valueType="num">
                                      <p:cBhvr additive="base">
                                        <p:cTn id="32" dur="500" fill="hold"/>
                                        <p:tgtEl>
                                          <p:spTgt spid="890900">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8909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890900">
                                            <p:txEl>
                                              <p:pRg st="3" end="3"/>
                                            </p:txEl>
                                          </p:spTgt>
                                        </p:tgtEl>
                                        <p:attrNameLst>
                                          <p:attrName>style.visibility</p:attrName>
                                        </p:attrNameLst>
                                      </p:cBhvr>
                                      <p:to>
                                        <p:strVal val="visible"/>
                                      </p:to>
                                    </p:set>
                                    <p:anim calcmode="lin" valueType="num">
                                      <p:cBhvr additive="base">
                                        <p:cTn id="38" dur="500" fill="hold"/>
                                        <p:tgtEl>
                                          <p:spTgt spid="890900">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890900">
                                            <p:txEl>
                                              <p:pRg st="3" end="3"/>
                                            </p:tx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890900">
                                            <p:txEl>
                                              <p:pRg st="4" end="4"/>
                                            </p:txEl>
                                          </p:spTgt>
                                        </p:tgtEl>
                                        <p:attrNameLst>
                                          <p:attrName>style.visibility</p:attrName>
                                        </p:attrNameLst>
                                      </p:cBhvr>
                                      <p:to>
                                        <p:strVal val="visible"/>
                                      </p:to>
                                    </p:set>
                                    <p:anim calcmode="lin" valueType="num">
                                      <p:cBhvr additive="base">
                                        <p:cTn id="42" dur="500" fill="hold"/>
                                        <p:tgtEl>
                                          <p:spTgt spid="890900">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89090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0" grpId="0" build="p"/>
      <p:bldP spid="8909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533400" y="1066800"/>
            <a:ext cx="7772399" cy="1704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mn-lt"/>
              </a:rPr>
              <a:t>Assume a transparent rod of diameter </a:t>
            </a:r>
            <a:r>
              <a:rPr kumimoji="0" lang="en-US" altLang="en-US" sz="1800" b="0" i="1" u="none" strike="noStrike" cap="none" normalizeH="0" baseline="0" dirty="0" smtClean="0">
                <a:ln>
                  <a:noFill/>
                </a:ln>
                <a:solidFill>
                  <a:schemeClr val="tx1"/>
                </a:solidFill>
                <a:effectLst/>
                <a:latin typeface="+mn-lt"/>
              </a:rPr>
              <a:t>d</a:t>
            </a:r>
            <a:r>
              <a:rPr kumimoji="0" lang="en-US" altLang="en-US" sz="1800" b="0" i="0" u="none" strike="noStrike" cap="none" normalizeH="0" baseline="0" dirty="0" smtClean="0">
                <a:ln>
                  <a:noFill/>
                </a:ln>
                <a:solidFill>
                  <a:schemeClr val="tx1"/>
                </a:solidFill>
                <a:effectLst/>
                <a:latin typeface="+mn-lt"/>
              </a:rPr>
              <a:t> =</a:t>
            </a:r>
            <a:r>
              <a:rPr kumimoji="0" lang="en-US" altLang="en-US" sz="1800" b="0" i="0" u="none" strike="noStrike" cap="none" normalizeH="0" dirty="0" smtClean="0">
                <a:ln>
                  <a:noFill/>
                </a:ln>
                <a:solidFill>
                  <a:schemeClr val="tx1"/>
                </a:solidFill>
                <a:effectLst/>
                <a:latin typeface="+mn-lt"/>
              </a:rPr>
              <a:t>  4.00</a:t>
            </a:r>
            <a:r>
              <a:rPr kumimoji="0" lang="en-US" altLang="en-US" sz="1800" b="0" i="0" u="none" strike="noStrike" cap="none" normalizeH="0" baseline="0" dirty="0" smtClean="0">
                <a:ln>
                  <a:noFill/>
                </a:ln>
                <a:solidFill>
                  <a:schemeClr val="tx1"/>
                </a:solidFill>
                <a:effectLst/>
                <a:latin typeface="+mn-lt"/>
              </a:rPr>
              <a:t> µm has an index of refraction of</a:t>
            </a:r>
            <a:r>
              <a:rPr kumimoji="0" lang="en-US" altLang="en-US" sz="1800" b="0" i="0" u="none" strike="noStrike" cap="none" normalizeH="0" dirty="0" smtClean="0">
                <a:ln>
                  <a:noFill/>
                </a:ln>
                <a:solidFill>
                  <a:schemeClr val="tx1"/>
                </a:solidFill>
                <a:effectLst/>
                <a:latin typeface="+mn-lt"/>
              </a:rPr>
              <a:t> 1.36</a:t>
            </a:r>
            <a:r>
              <a:rPr kumimoji="0" lang="en-US" altLang="en-US" sz="1800" b="0" i="0" u="none" strike="noStrike" cap="none" normalizeH="0" baseline="0" dirty="0" smtClean="0">
                <a:ln>
                  <a:noFill/>
                </a:ln>
                <a:solidFill>
                  <a:schemeClr val="tx1"/>
                </a:solidFill>
                <a:effectLst/>
                <a:latin typeface="+mn-lt"/>
              </a:rPr>
              <a:t>. Determine the maximum angle </a:t>
            </a:r>
            <a:r>
              <a:rPr kumimoji="0" lang="en-US" altLang="en-US" sz="1800" b="0" i="1" u="none" strike="noStrike" cap="none" normalizeH="0" baseline="0" dirty="0" smtClean="0">
                <a:ln>
                  <a:noFill/>
                </a:ln>
                <a:solidFill>
                  <a:schemeClr val="tx1"/>
                </a:solidFill>
                <a:effectLst/>
                <a:latin typeface="+mn-lt"/>
              </a:rPr>
              <a:t>θ</a:t>
            </a:r>
            <a:r>
              <a:rPr kumimoji="0" lang="en-US" altLang="en-US" sz="1800" b="0" i="0" u="none" strike="noStrike" cap="none" normalizeH="0" baseline="0" dirty="0" smtClean="0">
                <a:ln>
                  <a:noFill/>
                </a:ln>
                <a:solidFill>
                  <a:schemeClr val="tx1"/>
                </a:solidFill>
                <a:effectLst/>
                <a:latin typeface="+mn-lt"/>
              </a:rPr>
              <a:t> for which the light rays incident on the end of the rod in the figure below are subject to total internal reflection along the walls of the rod. Your answer defines the size of the </a:t>
            </a:r>
            <a:r>
              <a:rPr kumimoji="0" lang="en-US" altLang="en-US" sz="1800" b="0" i="1" u="none" strike="noStrike" cap="none" normalizeH="0" baseline="0" dirty="0" smtClean="0">
                <a:ln>
                  <a:noFill/>
                </a:ln>
                <a:solidFill>
                  <a:schemeClr val="tx1"/>
                </a:solidFill>
                <a:effectLst/>
                <a:latin typeface="+mn-lt"/>
              </a:rPr>
              <a:t>cone of acceptance </a:t>
            </a:r>
            <a:r>
              <a:rPr kumimoji="0" lang="en-US" altLang="en-US" sz="1800" b="0" i="0" u="none" strike="noStrike" cap="none" normalizeH="0" baseline="0" dirty="0" smtClean="0">
                <a:ln>
                  <a:noFill/>
                </a:ln>
                <a:solidFill>
                  <a:schemeClr val="tx1"/>
                </a:solidFill>
                <a:effectLst/>
                <a:latin typeface="+mn-lt"/>
              </a:rPr>
              <a:t>for the rod. </a:t>
            </a:r>
          </a:p>
        </p:txBody>
      </p:sp>
      <p:pic>
        <p:nvPicPr>
          <p:cNvPr id="66571" name="Picture 11" descr="http://www.webassign.net/serpse8/35-p-03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505200"/>
            <a:ext cx="3735102" cy="2362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p:cNvSpPr txBox="1">
            <a:spLocks noChangeArrowheads="1"/>
          </p:cNvSpPr>
          <p:nvPr/>
        </p:nvSpPr>
        <p:spPr bwMode="auto">
          <a:xfrm>
            <a:off x="0" y="0"/>
            <a:ext cx="9144000" cy="584775"/>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smtClean="0">
                <a:solidFill>
                  <a:srgbClr val="000000"/>
                </a:solidFill>
              </a:rPr>
              <a:t>White Board example</a:t>
            </a:r>
            <a:endParaRPr lang="en-US" sz="3200" dirty="0">
              <a:solidFill>
                <a:srgbClr val="000000"/>
              </a:solidFill>
            </a:endParaRPr>
          </a:p>
        </p:txBody>
      </p:sp>
    </p:spTree>
    <p:extLst>
      <p:ext uri="{BB962C8B-B14F-4D97-AF65-F5344CB8AC3E}">
        <p14:creationId xmlns:p14="http://schemas.microsoft.com/office/powerpoint/2010/main" val="2686004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0"/>
            <a:ext cx="9144000" cy="707886"/>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000" dirty="0">
                <a:solidFill>
                  <a:srgbClr val="000000"/>
                </a:solidFill>
              </a:rPr>
              <a:t>Dispersion</a:t>
            </a:r>
          </a:p>
        </p:txBody>
      </p:sp>
      <p:sp>
        <p:nvSpPr>
          <p:cNvPr id="885763" name="Text Box 3"/>
          <p:cNvSpPr txBox="1">
            <a:spLocks noChangeArrowheads="1"/>
          </p:cNvSpPr>
          <p:nvPr/>
        </p:nvSpPr>
        <p:spPr bwMode="auto">
          <a:xfrm>
            <a:off x="0" y="838200"/>
            <a:ext cx="90678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lnSpc>
                <a:spcPct val="150000"/>
              </a:lnSpc>
              <a:buFontTx/>
              <a:buChar char="•"/>
            </a:pPr>
            <a:r>
              <a:rPr lang="en-US" sz="2000" dirty="0">
                <a:solidFill>
                  <a:srgbClr val="3333CC"/>
                </a:solidFill>
              </a:rPr>
              <a:t>The speed of light in a material can depend on frequency</a:t>
            </a:r>
          </a:p>
          <a:p>
            <a:pPr marL="685800" lvl="1" indent="-228600" eaLnBrk="1" hangingPunct="1">
              <a:lnSpc>
                <a:spcPct val="150000"/>
              </a:lnSpc>
              <a:buFontTx/>
              <a:buChar char="•"/>
            </a:pPr>
            <a:r>
              <a:rPr lang="en-US" sz="2000" dirty="0">
                <a:solidFill>
                  <a:srgbClr val="3333CC"/>
                </a:solidFill>
              </a:rPr>
              <a:t>Index of refraction </a:t>
            </a:r>
            <a:r>
              <a:rPr lang="en-US" sz="2000" i="1" dirty="0">
                <a:solidFill>
                  <a:srgbClr val="3333CC"/>
                </a:solidFill>
              </a:rPr>
              <a:t>n</a:t>
            </a:r>
            <a:r>
              <a:rPr lang="en-US" sz="2000" dirty="0">
                <a:solidFill>
                  <a:srgbClr val="3333CC"/>
                </a:solidFill>
              </a:rPr>
              <a:t> depends on frequency</a:t>
            </a:r>
          </a:p>
          <a:p>
            <a:pPr marL="685800" lvl="1" indent="-228600" eaLnBrk="1" hangingPunct="1">
              <a:lnSpc>
                <a:spcPct val="150000"/>
              </a:lnSpc>
              <a:buFontTx/>
              <a:buChar char="•"/>
            </a:pPr>
            <a:r>
              <a:rPr lang="en-US" sz="2000" dirty="0">
                <a:solidFill>
                  <a:srgbClr val="3333CC"/>
                </a:solidFill>
              </a:rPr>
              <a:t>I</a:t>
            </a:r>
            <a:r>
              <a:rPr lang="en-US" sz="2000" dirty="0" smtClean="0">
                <a:solidFill>
                  <a:srgbClr val="3333CC"/>
                </a:solidFill>
              </a:rPr>
              <a:t>ts </a:t>
            </a:r>
            <a:r>
              <a:rPr lang="en-US" sz="2000" dirty="0">
                <a:solidFill>
                  <a:srgbClr val="3333CC"/>
                </a:solidFill>
              </a:rPr>
              <a:t>dependence is </a:t>
            </a:r>
            <a:r>
              <a:rPr lang="en-US" sz="2000" dirty="0" smtClean="0">
                <a:solidFill>
                  <a:srgbClr val="3333CC"/>
                </a:solidFill>
              </a:rPr>
              <a:t>usually given </a:t>
            </a:r>
            <a:r>
              <a:rPr lang="en-US" sz="2000" dirty="0">
                <a:solidFill>
                  <a:srgbClr val="3333CC"/>
                </a:solidFill>
              </a:rPr>
              <a:t>as a function of wavelength in vacuum</a:t>
            </a:r>
          </a:p>
          <a:p>
            <a:pPr marL="685800" lvl="1" indent="-228600" eaLnBrk="1" hangingPunct="1">
              <a:lnSpc>
                <a:spcPct val="150000"/>
              </a:lnSpc>
              <a:buFontTx/>
              <a:buChar char="•"/>
            </a:pPr>
            <a:r>
              <a:rPr lang="en-US" sz="2000" dirty="0">
                <a:solidFill>
                  <a:srgbClr val="3333CC"/>
                </a:solidFill>
              </a:rPr>
              <a:t>Called dispersion</a:t>
            </a:r>
          </a:p>
          <a:p>
            <a:pPr marL="228600" indent="-228600" eaLnBrk="1" hangingPunct="1">
              <a:lnSpc>
                <a:spcPct val="150000"/>
              </a:lnSpc>
              <a:buFontTx/>
              <a:buChar char="•"/>
            </a:pPr>
            <a:r>
              <a:rPr lang="en-US" sz="2000" dirty="0">
                <a:solidFill>
                  <a:srgbClr val="009900"/>
                </a:solidFill>
              </a:rPr>
              <a:t>This means that different types of light</a:t>
            </a:r>
            <a:br>
              <a:rPr lang="en-US" sz="2000" dirty="0">
                <a:solidFill>
                  <a:srgbClr val="009900"/>
                </a:solidFill>
              </a:rPr>
            </a:br>
            <a:r>
              <a:rPr lang="en-US" sz="2000" dirty="0">
                <a:solidFill>
                  <a:srgbClr val="009900"/>
                </a:solidFill>
              </a:rPr>
              <a:t>bend by different amounts in any given</a:t>
            </a:r>
            <a:br>
              <a:rPr lang="en-US" sz="2000" dirty="0">
                <a:solidFill>
                  <a:srgbClr val="009900"/>
                </a:solidFill>
              </a:rPr>
            </a:br>
            <a:r>
              <a:rPr lang="en-US" sz="2000" dirty="0" smtClean="0">
                <a:solidFill>
                  <a:srgbClr val="009900"/>
                </a:solidFill>
              </a:rPr>
              <a:t>material</a:t>
            </a:r>
          </a:p>
          <a:p>
            <a:pPr marL="228600" indent="-228600" eaLnBrk="1" hangingPunct="1">
              <a:lnSpc>
                <a:spcPct val="150000"/>
              </a:lnSpc>
              <a:buFontTx/>
              <a:buChar char="•"/>
            </a:pPr>
            <a:r>
              <a:rPr lang="en-US" sz="2000" dirty="0" smtClean="0">
                <a:solidFill>
                  <a:srgbClr val="9900CC"/>
                </a:solidFill>
              </a:rPr>
              <a:t>For most materials, the index of refraction</a:t>
            </a:r>
            <a:br>
              <a:rPr lang="en-US" sz="2000" dirty="0" smtClean="0">
                <a:solidFill>
                  <a:srgbClr val="9900CC"/>
                </a:solidFill>
              </a:rPr>
            </a:br>
            <a:r>
              <a:rPr lang="en-US" sz="2000" dirty="0" smtClean="0">
                <a:solidFill>
                  <a:srgbClr val="9900CC"/>
                </a:solidFill>
              </a:rPr>
              <a:t>is higher for short wavelengths</a:t>
            </a:r>
            <a:endParaRPr lang="en-US" sz="2000" dirty="0">
              <a:solidFill>
                <a:srgbClr val="9900CC"/>
              </a:solidFill>
            </a:endParaRPr>
          </a:p>
        </p:txBody>
      </p:sp>
      <p:sp>
        <p:nvSpPr>
          <p:cNvPr id="885765" name="Text Box 5"/>
          <p:cNvSpPr txBox="1">
            <a:spLocks noChangeArrowheads="1"/>
          </p:cNvSpPr>
          <p:nvPr/>
        </p:nvSpPr>
        <p:spPr bwMode="auto">
          <a:xfrm>
            <a:off x="838200" y="5410200"/>
            <a:ext cx="2895600" cy="457200"/>
          </a:xfrm>
          <a:prstGeom prst="rect">
            <a:avLst/>
          </a:prstGeom>
          <a:solidFill>
            <a:srgbClr val="FF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dirty="0">
                <a:solidFill>
                  <a:srgbClr val="FFFFFF"/>
                </a:solidFill>
                <a:sym typeface="Symbol" pitchFamily="18" charset="2"/>
              </a:rPr>
              <a:t>Red Refracts Rotten</a:t>
            </a:r>
          </a:p>
        </p:txBody>
      </p:sp>
      <p:sp>
        <p:nvSpPr>
          <p:cNvPr id="885766" name="Text Box 6"/>
          <p:cNvSpPr txBox="1">
            <a:spLocks noChangeArrowheads="1"/>
          </p:cNvSpPr>
          <p:nvPr/>
        </p:nvSpPr>
        <p:spPr bwMode="auto">
          <a:xfrm>
            <a:off x="838200" y="5867400"/>
            <a:ext cx="2895600" cy="45720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dirty="0">
                <a:solidFill>
                  <a:srgbClr val="FFFFFF"/>
                </a:solidFill>
                <a:sym typeface="Symbol" pitchFamily="18" charset="2"/>
              </a:rPr>
              <a:t>Blue Bends Best</a:t>
            </a:r>
          </a:p>
        </p:txBody>
      </p:sp>
      <p:pic>
        <p:nvPicPr>
          <p:cNvPr id="7" name="Picture 4" descr="35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1335" y="2460172"/>
            <a:ext cx="301585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11253" y="6062246"/>
            <a:ext cx="2165747" cy="338554"/>
          </a:xfrm>
          <a:prstGeom prst="rect">
            <a:avLst/>
          </a:prstGeom>
          <a:noFill/>
        </p:spPr>
        <p:txBody>
          <a:bodyPr wrap="square" rtlCol="0">
            <a:spAutoFit/>
          </a:bodyPr>
          <a:lstStyle/>
          <a:p>
            <a:r>
              <a:rPr lang="en-US" sz="1600" dirty="0">
                <a:solidFill>
                  <a:schemeClr val="tx1"/>
                </a:solidFill>
              </a:rPr>
              <a:t>Vacuum </a:t>
            </a:r>
            <a:r>
              <a:rPr lang="en-US" sz="1600" dirty="0" smtClean="0">
                <a:solidFill>
                  <a:schemeClr val="tx1"/>
                </a:solidFill>
              </a:rPr>
              <a:t>wavelength:</a:t>
            </a:r>
            <a:endParaRPr lang="en-US" sz="1600" dirty="0">
              <a:solidFill>
                <a:schemeClr val="tx1"/>
              </a:solidFill>
            </a:endParaRPr>
          </a:p>
        </p:txBody>
      </p:sp>
      <p:sp>
        <p:nvSpPr>
          <p:cNvPr id="4" name="TextBox 3"/>
          <p:cNvSpPr txBox="1"/>
          <p:nvPr/>
        </p:nvSpPr>
        <p:spPr>
          <a:xfrm>
            <a:off x="4114800" y="6368143"/>
            <a:ext cx="4953000" cy="338554"/>
          </a:xfrm>
          <a:prstGeom prst="rect">
            <a:avLst/>
          </a:prstGeom>
          <a:noFill/>
        </p:spPr>
        <p:txBody>
          <a:bodyPr wrap="square" rtlCol="0">
            <a:spAutoFit/>
          </a:bodyPr>
          <a:lstStyle/>
          <a:p>
            <a:pPr algn="r"/>
            <a:r>
              <a:rPr lang="en-US" sz="1600" dirty="0" smtClean="0">
                <a:solidFill>
                  <a:schemeClr val="tx1"/>
                </a:solidFill>
              </a:rPr>
              <a:t>Frequency:   750     600     500      429   (THz)</a:t>
            </a:r>
            <a:endParaRPr lang="en-US" sz="1600" dirty="0">
              <a:solidFill>
                <a:schemeClr val="tx1"/>
              </a:solidFill>
            </a:endParaRPr>
          </a:p>
        </p:txBody>
      </p:sp>
    </p:spTree>
    <p:extLst>
      <p:ext uri="{BB962C8B-B14F-4D97-AF65-F5344CB8AC3E}">
        <p14:creationId xmlns:p14="http://schemas.microsoft.com/office/powerpoint/2010/main" val="2948346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5763">
                                            <p:txEl>
                                              <p:pRg st="0" end="0"/>
                                            </p:txEl>
                                          </p:spTgt>
                                        </p:tgtEl>
                                        <p:attrNameLst>
                                          <p:attrName>style.visibility</p:attrName>
                                        </p:attrNameLst>
                                      </p:cBhvr>
                                      <p:to>
                                        <p:strVal val="visible"/>
                                      </p:to>
                                    </p:set>
                                    <p:anim calcmode="lin" valueType="num">
                                      <p:cBhvr additive="base">
                                        <p:cTn id="7" dur="500" fill="hold"/>
                                        <p:tgtEl>
                                          <p:spTgt spid="885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576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85763">
                                            <p:txEl>
                                              <p:pRg st="1" end="1"/>
                                            </p:txEl>
                                          </p:spTgt>
                                        </p:tgtEl>
                                        <p:attrNameLst>
                                          <p:attrName>style.visibility</p:attrName>
                                        </p:attrNameLst>
                                      </p:cBhvr>
                                      <p:to>
                                        <p:strVal val="visible"/>
                                      </p:to>
                                    </p:set>
                                    <p:anim calcmode="lin" valueType="num">
                                      <p:cBhvr additive="base">
                                        <p:cTn id="11" dur="500" fill="hold"/>
                                        <p:tgtEl>
                                          <p:spTgt spid="88576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8576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85763">
                                            <p:txEl>
                                              <p:pRg st="2" end="2"/>
                                            </p:txEl>
                                          </p:spTgt>
                                        </p:tgtEl>
                                        <p:attrNameLst>
                                          <p:attrName>style.visibility</p:attrName>
                                        </p:attrNameLst>
                                      </p:cBhvr>
                                      <p:to>
                                        <p:strVal val="visible"/>
                                      </p:to>
                                    </p:set>
                                    <p:anim calcmode="lin" valueType="num">
                                      <p:cBhvr additive="base">
                                        <p:cTn id="15" dur="500" fill="hold"/>
                                        <p:tgtEl>
                                          <p:spTgt spid="88576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8576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85763">
                                            <p:txEl>
                                              <p:pRg st="3" end="3"/>
                                            </p:txEl>
                                          </p:spTgt>
                                        </p:tgtEl>
                                        <p:attrNameLst>
                                          <p:attrName>style.visibility</p:attrName>
                                        </p:attrNameLst>
                                      </p:cBhvr>
                                      <p:to>
                                        <p:strVal val="visible"/>
                                      </p:to>
                                    </p:set>
                                    <p:anim calcmode="lin" valueType="num">
                                      <p:cBhvr additive="base">
                                        <p:cTn id="19" dur="500" fill="hold"/>
                                        <p:tgtEl>
                                          <p:spTgt spid="8857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57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5763">
                                            <p:txEl>
                                              <p:pRg st="4" end="4"/>
                                            </p:txEl>
                                          </p:spTgt>
                                        </p:tgtEl>
                                        <p:attrNameLst>
                                          <p:attrName>style.visibility</p:attrName>
                                        </p:attrNameLst>
                                      </p:cBhvr>
                                      <p:to>
                                        <p:strVal val="visible"/>
                                      </p:to>
                                    </p:set>
                                    <p:anim calcmode="lin" valueType="num">
                                      <p:cBhvr additive="base">
                                        <p:cTn id="25" dur="500" fill="hold"/>
                                        <p:tgtEl>
                                          <p:spTgt spid="8857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57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85763">
                                            <p:txEl>
                                              <p:pRg st="5" end="5"/>
                                            </p:txEl>
                                          </p:spTgt>
                                        </p:tgtEl>
                                        <p:attrNameLst>
                                          <p:attrName>style.visibility</p:attrName>
                                        </p:attrNameLst>
                                      </p:cBhvr>
                                      <p:to>
                                        <p:strVal val="visible"/>
                                      </p:to>
                                    </p:set>
                                    <p:anim calcmode="lin" valueType="num">
                                      <p:cBhvr additive="base">
                                        <p:cTn id="31" dur="500" fill="hold"/>
                                        <p:tgtEl>
                                          <p:spTgt spid="88576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85763">
                                            <p:txEl>
                                              <p:pRg st="5" end="5"/>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885765"/>
                                        </p:tgtEl>
                                        <p:attrNameLst>
                                          <p:attrName>style.visibility</p:attrName>
                                        </p:attrNameLst>
                                      </p:cBhvr>
                                      <p:to>
                                        <p:strVal val="visible"/>
                                      </p:to>
                                    </p:set>
                                    <p:animEffect transition="in" filter="dissolve">
                                      <p:cBhvr>
                                        <p:cTn id="36" dur="500"/>
                                        <p:tgtEl>
                                          <p:spTgt spid="885765"/>
                                        </p:tgtEl>
                                      </p:cBhvr>
                                    </p:animEffect>
                                  </p:childTnLst>
                                </p:cTn>
                              </p:par>
                            </p:childTnLst>
                          </p:cTn>
                        </p:par>
                        <p:par>
                          <p:cTn id="37" fill="hold" nodeType="afterGroup">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885766"/>
                                        </p:tgtEl>
                                        <p:attrNameLst>
                                          <p:attrName>style.visibility</p:attrName>
                                        </p:attrNameLst>
                                      </p:cBhvr>
                                      <p:to>
                                        <p:strVal val="visible"/>
                                      </p:to>
                                    </p:set>
                                    <p:animEffect transition="in" filter="dissolve">
                                      <p:cBhvr>
                                        <p:cTn id="40" dur="500"/>
                                        <p:tgtEl>
                                          <p:spTgt spid="885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3" grpId="0" build="p"/>
      <p:bldP spid="885765" grpId="0" animBg="1"/>
      <p:bldP spid="8857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Text Box 11"/>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rgbClr val="FFFFFF"/>
                </a:solidFill>
              </a:rPr>
              <a:t>Prisms</a:t>
            </a:r>
          </a:p>
        </p:txBody>
      </p:sp>
      <p:sp>
        <p:nvSpPr>
          <p:cNvPr id="884786" name="Text Box 50"/>
          <p:cNvSpPr txBox="1">
            <a:spLocks noChangeArrowheads="1"/>
          </p:cNvSpPr>
          <p:nvPr/>
        </p:nvSpPr>
        <p:spPr bwMode="auto">
          <a:xfrm>
            <a:off x="0" y="685800"/>
            <a:ext cx="9067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buFontTx/>
              <a:buChar char="•"/>
            </a:pPr>
            <a:r>
              <a:rPr lang="en-US" sz="2400" dirty="0">
                <a:solidFill>
                  <a:srgbClr val="FFFF00"/>
                </a:solidFill>
              </a:rPr>
              <a:t>Put a combination of many wavelengths (white light) into a triangular dispersive medium (like glass</a:t>
            </a:r>
            <a:r>
              <a:rPr lang="en-US" sz="2400" dirty="0" smtClean="0">
                <a:solidFill>
                  <a:srgbClr val="FFFF00"/>
                </a:solidFill>
              </a:rPr>
              <a:t>); light gets split into its individual colors. </a:t>
            </a:r>
            <a:endParaRPr lang="en-US" sz="2400" dirty="0">
              <a:solidFill>
                <a:srgbClr val="FFFF00"/>
              </a:solidFill>
            </a:endParaRPr>
          </a:p>
        </p:txBody>
      </p:sp>
      <p:sp>
        <p:nvSpPr>
          <p:cNvPr id="884790" name="AutoShape 54"/>
          <p:cNvSpPr>
            <a:spLocks noChangeArrowheads="1"/>
          </p:cNvSpPr>
          <p:nvPr/>
        </p:nvSpPr>
        <p:spPr bwMode="auto">
          <a:xfrm>
            <a:off x="1066800" y="1600200"/>
            <a:ext cx="1905000" cy="1676400"/>
          </a:xfrm>
          <a:prstGeom prst="triangle">
            <a:avLst>
              <a:gd name="adj" fmla="val 50000"/>
            </a:avLst>
          </a:prstGeom>
          <a:gradFill rotWithShape="1">
            <a:gsLst>
              <a:gs pos="0">
                <a:schemeClr val="hlink"/>
              </a:gs>
              <a:gs pos="50000">
                <a:srgbClr val="CCFFFF"/>
              </a:gs>
              <a:gs pos="100000">
                <a:schemeClr val="hlink"/>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39941" name="Line 55"/>
          <p:cNvSpPr>
            <a:spLocks noChangeShapeType="1"/>
          </p:cNvSpPr>
          <p:nvPr/>
        </p:nvSpPr>
        <p:spPr bwMode="auto">
          <a:xfrm flipV="1">
            <a:off x="228600" y="2438400"/>
            <a:ext cx="1295400" cy="8382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nvGrpSpPr>
          <p:cNvPr id="884810" name="Group 74"/>
          <p:cNvGrpSpPr>
            <a:grpSpLocks/>
          </p:cNvGrpSpPr>
          <p:nvPr/>
        </p:nvGrpSpPr>
        <p:grpSpPr bwMode="auto">
          <a:xfrm>
            <a:off x="1524000" y="2438400"/>
            <a:ext cx="6019800" cy="2133600"/>
            <a:chOff x="960" y="1536"/>
            <a:chExt cx="3792" cy="1344"/>
          </a:xfrm>
        </p:grpSpPr>
        <p:sp>
          <p:nvSpPr>
            <p:cNvPr id="39959" name="Line 56"/>
            <p:cNvSpPr>
              <a:spLocks noChangeShapeType="1"/>
            </p:cNvSpPr>
            <p:nvPr/>
          </p:nvSpPr>
          <p:spPr bwMode="auto">
            <a:xfrm>
              <a:off x="960" y="1536"/>
              <a:ext cx="624"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9960" name="Line 57"/>
            <p:cNvSpPr>
              <a:spLocks noChangeShapeType="1"/>
            </p:cNvSpPr>
            <p:nvPr/>
          </p:nvSpPr>
          <p:spPr bwMode="auto">
            <a:xfrm>
              <a:off x="1584" y="1536"/>
              <a:ext cx="3168" cy="1344"/>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grpSp>
        <p:nvGrpSpPr>
          <p:cNvPr id="884809" name="Group 73"/>
          <p:cNvGrpSpPr>
            <a:grpSpLocks/>
          </p:cNvGrpSpPr>
          <p:nvPr/>
        </p:nvGrpSpPr>
        <p:grpSpPr bwMode="auto">
          <a:xfrm>
            <a:off x="1524000" y="2286000"/>
            <a:ext cx="6019800" cy="914400"/>
            <a:chOff x="960" y="1440"/>
            <a:chExt cx="3792" cy="576"/>
          </a:xfrm>
        </p:grpSpPr>
        <p:sp>
          <p:nvSpPr>
            <p:cNvPr id="39957" name="Line 58"/>
            <p:cNvSpPr>
              <a:spLocks noChangeShapeType="1"/>
            </p:cNvSpPr>
            <p:nvPr/>
          </p:nvSpPr>
          <p:spPr bwMode="auto">
            <a:xfrm flipV="1">
              <a:off x="960" y="1440"/>
              <a:ext cx="528" cy="9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9958" name="Line 59"/>
            <p:cNvSpPr>
              <a:spLocks noChangeShapeType="1"/>
            </p:cNvSpPr>
            <p:nvPr/>
          </p:nvSpPr>
          <p:spPr bwMode="auto">
            <a:xfrm>
              <a:off x="1536" y="1440"/>
              <a:ext cx="3216" cy="57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grpSp>
        <p:nvGrpSpPr>
          <p:cNvPr id="884811" name="Group 75"/>
          <p:cNvGrpSpPr>
            <a:grpSpLocks/>
          </p:cNvGrpSpPr>
          <p:nvPr/>
        </p:nvGrpSpPr>
        <p:grpSpPr bwMode="auto">
          <a:xfrm>
            <a:off x="1524000" y="2438400"/>
            <a:ext cx="6019800" cy="3886200"/>
            <a:chOff x="960" y="1536"/>
            <a:chExt cx="3792" cy="2448"/>
          </a:xfrm>
        </p:grpSpPr>
        <p:sp>
          <p:nvSpPr>
            <p:cNvPr id="39955" name="Line 60"/>
            <p:cNvSpPr>
              <a:spLocks noChangeShapeType="1"/>
            </p:cNvSpPr>
            <p:nvPr/>
          </p:nvSpPr>
          <p:spPr bwMode="auto">
            <a:xfrm>
              <a:off x="960" y="1536"/>
              <a:ext cx="672" cy="96"/>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9956" name="Line 61"/>
            <p:cNvSpPr>
              <a:spLocks noChangeShapeType="1"/>
            </p:cNvSpPr>
            <p:nvPr/>
          </p:nvSpPr>
          <p:spPr bwMode="auto">
            <a:xfrm>
              <a:off x="1632" y="1632"/>
              <a:ext cx="3120" cy="235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grpSp>
        <p:nvGrpSpPr>
          <p:cNvPr id="884800" name="Group 64"/>
          <p:cNvGrpSpPr>
            <a:grpSpLocks/>
          </p:cNvGrpSpPr>
          <p:nvPr/>
        </p:nvGrpSpPr>
        <p:grpSpPr bwMode="auto">
          <a:xfrm>
            <a:off x="7543800" y="2743200"/>
            <a:ext cx="762000" cy="4114800"/>
            <a:chOff x="3984" y="1248"/>
            <a:chExt cx="240" cy="2112"/>
          </a:xfrm>
        </p:grpSpPr>
        <p:sp>
          <p:nvSpPr>
            <p:cNvPr id="39948" name="Rectangle 65"/>
            <p:cNvSpPr>
              <a:spLocks noChangeArrowheads="1"/>
            </p:cNvSpPr>
            <p:nvPr/>
          </p:nvSpPr>
          <p:spPr bwMode="auto">
            <a:xfrm>
              <a:off x="3984" y="1248"/>
              <a:ext cx="240" cy="240"/>
            </a:xfrm>
            <a:prstGeom prst="rect">
              <a:avLst/>
            </a:prstGeom>
            <a:gradFill rotWithShape="1">
              <a:gsLst>
                <a:gs pos="0">
                  <a:schemeClr val="tx1"/>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39949" name="Rectangle 66"/>
            <p:cNvSpPr>
              <a:spLocks noChangeArrowheads="1"/>
            </p:cNvSpPr>
            <p:nvPr/>
          </p:nvSpPr>
          <p:spPr bwMode="auto">
            <a:xfrm>
              <a:off x="3984" y="1488"/>
              <a:ext cx="240" cy="336"/>
            </a:xfrm>
            <a:prstGeom prst="rect">
              <a:avLst/>
            </a:prstGeom>
            <a:gradFill rotWithShape="1">
              <a:gsLst>
                <a:gs pos="0">
                  <a:srgbClr val="FF0000"/>
                </a:gs>
                <a:gs pos="100000">
                  <a:srgbClr val="FF99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39950" name="Rectangle 67"/>
            <p:cNvSpPr>
              <a:spLocks noChangeArrowheads="1"/>
            </p:cNvSpPr>
            <p:nvPr/>
          </p:nvSpPr>
          <p:spPr bwMode="auto">
            <a:xfrm>
              <a:off x="3984" y="1824"/>
              <a:ext cx="240" cy="336"/>
            </a:xfrm>
            <a:prstGeom prst="rect">
              <a:avLst/>
            </a:prstGeom>
            <a:gradFill rotWithShape="1">
              <a:gsLst>
                <a:gs pos="0">
                  <a:srgbClr val="FF9900"/>
                </a:gs>
                <a:gs pos="100000">
                  <a:srgbClr val="FFF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39951" name="Rectangle 68"/>
            <p:cNvSpPr>
              <a:spLocks noChangeArrowheads="1"/>
            </p:cNvSpPr>
            <p:nvPr/>
          </p:nvSpPr>
          <p:spPr bwMode="auto">
            <a:xfrm>
              <a:off x="3984" y="2160"/>
              <a:ext cx="240" cy="336"/>
            </a:xfrm>
            <a:prstGeom prst="rect">
              <a:avLst/>
            </a:prstGeom>
            <a:gradFill rotWithShape="1">
              <a:gsLst>
                <a:gs pos="0">
                  <a:srgbClr val="FFFF00"/>
                </a:gs>
                <a:gs pos="100000">
                  <a:srgbClr val="99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39952" name="Rectangle 69"/>
            <p:cNvSpPr>
              <a:spLocks noChangeArrowheads="1"/>
            </p:cNvSpPr>
            <p:nvPr/>
          </p:nvSpPr>
          <p:spPr bwMode="auto">
            <a:xfrm>
              <a:off x="3984" y="2496"/>
              <a:ext cx="240" cy="336"/>
            </a:xfrm>
            <a:prstGeom prst="rect">
              <a:avLst/>
            </a:prstGeom>
            <a:gradFill rotWithShape="1">
              <a:gsLst>
                <a:gs pos="0">
                  <a:srgbClr val="99FF66"/>
                </a:gs>
                <a:gs pos="100000">
                  <a:srgbClr val="99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39953" name="Rectangle 70"/>
            <p:cNvSpPr>
              <a:spLocks noChangeArrowheads="1"/>
            </p:cNvSpPr>
            <p:nvPr/>
          </p:nvSpPr>
          <p:spPr bwMode="auto">
            <a:xfrm>
              <a:off x="3984" y="2832"/>
              <a:ext cx="240" cy="336"/>
            </a:xfrm>
            <a:prstGeom prst="rect">
              <a:avLst/>
            </a:prstGeom>
            <a:gradFill rotWithShape="1">
              <a:gsLst>
                <a:gs pos="0">
                  <a:srgbClr val="99CCFF"/>
                </a:gs>
                <a:gs pos="100000">
                  <a:srgbClr val="9933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39954" name="Rectangle 71"/>
            <p:cNvSpPr>
              <a:spLocks noChangeArrowheads="1"/>
            </p:cNvSpPr>
            <p:nvPr/>
          </p:nvSpPr>
          <p:spPr bwMode="auto">
            <a:xfrm>
              <a:off x="3984" y="3168"/>
              <a:ext cx="240" cy="192"/>
            </a:xfrm>
            <a:prstGeom prst="rect">
              <a:avLst/>
            </a:prstGeom>
            <a:gradFill rotWithShape="1">
              <a:gsLst>
                <a:gs pos="0">
                  <a:srgbClr val="9933FF"/>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grpSp>
      <p:sp>
        <p:nvSpPr>
          <p:cNvPr id="884812" name="Text Box 76"/>
          <p:cNvSpPr txBox="1">
            <a:spLocks noChangeArrowheads="1"/>
          </p:cNvSpPr>
          <p:nvPr/>
        </p:nvSpPr>
        <p:spPr bwMode="auto">
          <a:xfrm>
            <a:off x="0" y="3893403"/>
            <a:ext cx="47625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buFontTx/>
              <a:buChar char="•"/>
            </a:pPr>
            <a:r>
              <a:rPr lang="en-US" sz="2400" dirty="0">
                <a:solidFill>
                  <a:srgbClr val="FFFF00"/>
                </a:solidFill>
              </a:rPr>
              <a:t>Prisms are rarely used in research</a:t>
            </a:r>
          </a:p>
          <a:p>
            <a:pPr marL="685800" lvl="1" indent="-228600" eaLnBrk="1" hangingPunct="1">
              <a:buFontTx/>
              <a:buChar char="•"/>
            </a:pPr>
            <a:r>
              <a:rPr lang="en-US" sz="2400" dirty="0">
                <a:solidFill>
                  <a:srgbClr val="FFFF00"/>
                </a:solidFill>
              </a:rPr>
              <a:t>Diffraction gratings work better</a:t>
            </a:r>
          </a:p>
        </p:txBody>
      </p:sp>
      <p:sp>
        <p:nvSpPr>
          <p:cNvPr id="884813" name="Text Box 77"/>
          <p:cNvSpPr txBox="1">
            <a:spLocks noChangeArrowheads="1"/>
          </p:cNvSpPr>
          <p:nvPr/>
        </p:nvSpPr>
        <p:spPr bwMode="auto">
          <a:xfrm>
            <a:off x="0" y="4800600"/>
            <a:ext cx="6096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buFontTx/>
              <a:buChar char="•"/>
            </a:pPr>
            <a:r>
              <a:rPr lang="en-US" sz="2400" dirty="0">
                <a:solidFill>
                  <a:srgbClr val="CCFFFF"/>
                </a:solidFill>
              </a:rPr>
              <a:t>Lenses </a:t>
            </a:r>
            <a:r>
              <a:rPr lang="en-US" sz="2400" dirty="0" smtClean="0">
                <a:solidFill>
                  <a:srgbClr val="CCFFFF"/>
                </a:solidFill>
              </a:rPr>
              <a:t>(</a:t>
            </a:r>
            <a:r>
              <a:rPr lang="en-US" sz="2400" dirty="0" err="1" smtClean="0">
                <a:solidFill>
                  <a:srgbClr val="CCFFFF"/>
                </a:solidFill>
              </a:rPr>
              <a:t>ch.</a:t>
            </a:r>
            <a:r>
              <a:rPr lang="en-US" sz="2400" dirty="0" smtClean="0">
                <a:solidFill>
                  <a:srgbClr val="CCFFFF"/>
                </a:solidFill>
              </a:rPr>
              <a:t> 36) are </a:t>
            </a:r>
            <a:r>
              <a:rPr lang="en-US" sz="2400" dirty="0">
                <a:solidFill>
                  <a:srgbClr val="CCFFFF"/>
                </a:solidFill>
              </a:rPr>
              <a:t>a lot like prisms</a:t>
            </a:r>
          </a:p>
          <a:p>
            <a:pPr marL="685800" lvl="1" indent="-228600" eaLnBrk="1" hangingPunct="1">
              <a:buFontTx/>
              <a:buChar char="•"/>
            </a:pPr>
            <a:r>
              <a:rPr lang="en-US" sz="2400" dirty="0">
                <a:solidFill>
                  <a:srgbClr val="CCFFFF"/>
                </a:solidFill>
              </a:rPr>
              <a:t>They focus colors unevenly</a:t>
            </a:r>
          </a:p>
          <a:p>
            <a:pPr marL="685800" lvl="1" indent="-228600" eaLnBrk="1" hangingPunct="1">
              <a:buFontTx/>
              <a:buChar char="•"/>
            </a:pPr>
            <a:r>
              <a:rPr lang="en-US" sz="2400" dirty="0">
                <a:solidFill>
                  <a:srgbClr val="CCFFFF"/>
                </a:solidFill>
              </a:rPr>
              <a:t>Blurring called </a:t>
            </a:r>
            <a:r>
              <a:rPr lang="en-US" sz="2400" i="1" dirty="0">
                <a:solidFill>
                  <a:srgbClr val="CCFFFF"/>
                </a:solidFill>
              </a:rPr>
              <a:t>chromatic dispersion</a:t>
            </a:r>
            <a:endParaRPr lang="en-US" sz="2400" dirty="0">
              <a:solidFill>
                <a:srgbClr val="CCFFFF"/>
              </a:solidFill>
            </a:endParaRPr>
          </a:p>
          <a:p>
            <a:pPr marL="685800" lvl="1" indent="-228600" eaLnBrk="1" hangingPunct="1">
              <a:buFontTx/>
              <a:buChar char="•"/>
            </a:pPr>
            <a:r>
              <a:rPr lang="en-US" sz="2400" dirty="0">
                <a:solidFill>
                  <a:srgbClr val="CCFFFF"/>
                </a:solidFill>
              </a:rPr>
              <a:t>High quality cameras use a combination of lenses to cancel this effect</a:t>
            </a:r>
          </a:p>
        </p:txBody>
      </p:sp>
    </p:spTree>
    <p:extLst>
      <p:ext uri="{BB962C8B-B14F-4D97-AF65-F5344CB8AC3E}">
        <p14:creationId xmlns:p14="http://schemas.microsoft.com/office/powerpoint/2010/main" val="4071742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4786">
                                            <p:txEl>
                                              <p:pRg st="0" end="0"/>
                                            </p:txEl>
                                          </p:spTgt>
                                        </p:tgtEl>
                                        <p:attrNameLst>
                                          <p:attrName>style.visibility</p:attrName>
                                        </p:attrNameLst>
                                      </p:cBhvr>
                                      <p:to>
                                        <p:strVal val="visible"/>
                                      </p:to>
                                    </p:set>
                                    <p:anim calcmode="lin" valueType="num">
                                      <p:cBhvr additive="base">
                                        <p:cTn id="7" dur="500" fill="hold"/>
                                        <p:tgtEl>
                                          <p:spTgt spid="8847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47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884810"/>
                                        </p:tgtEl>
                                        <p:attrNameLst>
                                          <p:attrName>style.visibility</p:attrName>
                                        </p:attrNameLst>
                                      </p:cBhvr>
                                      <p:to>
                                        <p:strVal val="visible"/>
                                      </p:to>
                                    </p:set>
                                    <p:animEffect transition="in" filter="wipe(left)">
                                      <p:cBhvr>
                                        <p:cTn id="13" dur="500"/>
                                        <p:tgtEl>
                                          <p:spTgt spid="8848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884809"/>
                                        </p:tgtEl>
                                        <p:attrNameLst>
                                          <p:attrName>style.visibility</p:attrName>
                                        </p:attrNameLst>
                                      </p:cBhvr>
                                      <p:to>
                                        <p:strVal val="visible"/>
                                      </p:to>
                                    </p:set>
                                    <p:animEffect transition="in" filter="wipe(left)">
                                      <p:cBhvr>
                                        <p:cTn id="18" dur="500"/>
                                        <p:tgtEl>
                                          <p:spTgt spid="88480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884811"/>
                                        </p:tgtEl>
                                        <p:attrNameLst>
                                          <p:attrName>style.visibility</p:attrName>
                                        </p:attrNameLst>
                                      </p:cBhvr>
                                      <p:to>
                                        <p:strVal val="visible"/>
                                      </p:to>
                                    </p:set>
                                    <p:animEffect transition="in" filter="wipe(left)">
                                      <p:cBhvr>
                                        <p:cTn id="23" dur="500"/>
                                        <p:tgtEl>
                                          <p:spTgt spid="8848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884800"/>
                                        </p:tgtEl>
                                        <p:attrNameLst>
                                          <p:attrName>style.visibility</p:attrName>
                                        </p:attrNameLst>
                                      </p:cBhvr>
                                      <p:to>
                                        <p:strVal val="visible"/>
                                      </p:to>
                                    </p:set>
                                    <p:animEffect transition="in" filter="wipe(down)">
                                      <p:cBhvr>
                                        <p:cTn id="28" dur="500"/>
                                        <p:tgtEl>
                                          <p:spTgt spid="88480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884812">
                                            <p:txEl>
                                              <p:pRg st="0" end="0"/>
                                            </p:txEl>
                                          </p:spTgt>
                                        </p:tgtEl>
                                        <p:attrNameLst>
                                          <p:attrName>style.visibility</p:attrName>
                                        </p:attrNameLst>
                                      </p:cBhvr>
                                      <p:to>
                                        <p:strVal val="visible"/>
                                      </p:to>
                                    </p:set>
                                    <p:anim calcmode="lin" valueType="num">
                                      <p:cBhvr additive="base">
                                        <p:cTn id="33" dur="500" fill="hold"/>
                                        <p:tgtEl>
                                          <p:spTgt spid="88481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84812">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884812">
                                            <p:txEl>
                                              <p:pRg st="1" end="1"/>
                                            </p:txEl>
                                          </p:spTgt>
                                        </p:tgtEl>
                                        <p:attrNameLst>
                                          <p:attrName>style.visibility</p:attrName>
                                        </p:attrNameLst>
                                      </p:cBhvr>
                                      <p:to>
                                        <p:strVal val="visible"/>
                                      </p:to>
                                    </p:set>
                                    <p:anim calcmode="lin" valueType="num">
                                      <p:cBhvr additive="base">
                                        <p:cTn id="37" dur="500" fill="hold"/>
                                        <p:tgtEl>
                                          <p:spTgt spid="884812">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848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84813">
                                            <p:txEl>
                                              <p:pRg st="0" end="0"/>
                                            </p:txEl>
                                          </p:spTgt>
                                        </p:tgtEl>
                                        <p:attrNameLst>
                                          <p:attrName>style.visibility</p:attrName>
                                        </p:attrNameLst>
                                      </p:cBhvr>
                                      <p:to>
                                        <p:strVal val="visible"/>
                                      </p:to>
                                    </p:set>
                                    <p:anim calcmode="lin" valueType="num">
                                      <p:cBhvr additive="base">
                                        <p:cTn id="43" dur="500" fill="hold"/>
                                        <p:tgtEl>
                                          <p:spTgt spid="88481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8481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884813">
                                            <p:txEl>
                                              <p:pRg st="1" end="1"/>
                                            </p:txEl>
                                          </p:spTgt>
                                        </p:tgtEl>
                                        <p:attrNameLst>
                                          <p:attrName>style.visibility</p:attrName>
                                        </p:attrNameLst>
                                      </p:cBhvr>
                                      <p:to>
                                        <p:strVal val="visible"/>
                                      </p:to>
                                    </p:set>
                                    <p:anim calcmode="lin" valueType="num">
                                      <p:cBhvr additive="base">
                                        <p:cTn id="47" dur="500" fill="hold"/>
                                        <p:tgtEl>
                                          <p:spTgt spid="884813">
                                            <p:txEl>
                                              <p:pRg st="1" end="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884813">
                                            <p:txEl>
                                              <p:pRg st="1" end="1"/>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884813">
                                            <p:txEl>
                                              <p:pRg st="2" end="2"/>
                                            </p:txEl>
                                          </p:spTgt>
                                        </p:tgtEl>
                                        <p:attrNameLst>
                                          <p:attrName>style.visibility</p:attrName>
                                        </p:attrNameLst>
                                      </p:cBhvr>
                                      <p:to>
                                        <p:strVal val="visible"/>
                                      </p:to>
                                    </p:set>
                                    <p:anim calcmode="lin" valueType="num">
                                      <p:cBhvr additive="base">
                                        <p:cTn id="51" dur="500" fill="hold"/>
                                        <p:tgtEl>
                                          <p:spTgt spid="884813">
                                            <p:txEl>
                                              <p:pRg st="2" end="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884813">
                                            <p:txEl>
                                              <p:pRg st="2" end="2"/>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884813">
                                            <p:txEl>
                                              <p:pRg st="3" end="3"/>
                                            </p:txEl>
                                          </p:spTgt>
                                        </p:tgtEl>
                                        <p:attrNameLst>
                                          <p:attrName>style.visibility</p:attrName>
                                        </p:attrNameLst>
                                      </p:cBhvr>
                                      <p:to>
                                        <p:strVal val="visible"/>
                                      </p:to>
                                    </p:set>
                                    <p:anim calcmode="lin" valueType="num">
                                      <p:cBhvr additive="base">
                                        <p:cTn id="55" dur="500" fill="hold"/>
                                        <p:tgtEl>
                                          <p:spTgt spid="884813">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8481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86" grpId="0" build="p"/>
      <p:bldP spid="884812" grpId="0" build="p"/>
      <p:bldP spid="88481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86814" name="Picture 30"/>
          <p:cNvPicPr>
            <a:picLocks noChangeAspect="1" noChangeArrowheads="1"/>
          </p:cNvPicPr>
          <p:nvPr/>
        </p:nvPicPr>
        <p:blipFill rotWithShape="1">
          <a:blip r:embed="rId3">
            <a:extLst>
              <a:ext uri="{28A0092B-C50C-407E-A947-70E740481C1C}">
                <a14:useLocalDpi xmlns:a14="http://schemas.microsoft.com/office/drawing/2010/main" val="0"/>
              </a:ext>
            </a:extLst>
          </a:blip>
          <a:srcRect l="33000" b="25986"/>
          <a:stretch/>
        </p:blipFill>
        <p:spPr bwMode="auto">
          <a:xfrm>
            <a:off x="647700" y="2677886"/>
            <a:ext cx="5105400" cy="296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Oval 25" descr="Water droplets"/>
          <p:cNvSpPr>
            <a:spLocks noChangeArrowheads="1"/>
          </p:cNvSpPr>
          <p:nvPr/>
        </p:nvSpPr>
        <p:spPr bwMode="auto">
          <a:xfrm>
            <a:off x="4724400" y="1143000"/>
            <a:ext cx="1524000" cy="1524000"/>
          </a:xfrm>
          <a:prstGeom prst="ellipse">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40964"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rgbClr val="FFFFFF"/>
                </a:solidFill>
              </a:rPr>
              <a:t>Rainbows</a:t>
            </a:r>
          </a:p>
        </p:txBody>
      </p:sp>
      <p:sp>
        <p:nvSpPr>
          <p:cNvPr id="886787" name="Text Box 3"/>
          <p:cNvSpPr txBox="1">
            <a:spLocks noChangeArrowheads="1"/>
          </p:cNvSpPr>
          <p:nvPr/>
        </p:nvSpPr>
        <p:spPr bwMode="auto">
          <a:xfrm>
            <a:off x="0" y="685800"/>
            <a:ext cx="9067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228600" indent="-228600" eaLnBrk="1" hangingPunct="1">
              <a:buFontTx/>
              <a:buChar char="•"/>
            </a:pPr>
            <a:r>
              <a:rPr lang="en-US" sz="2000" dirty="0">
                <a:solidFill>
                  <a:srgbClr val="FFFF00"/>
                </a:solidFill>
              </a:rPr>
              <a:t>A similar phenomenon occurs when light </a:t>
            </a:r>
            <a:r>
              <a:rPr lang="en-US" sz="2000" dirty="0" smtClean="0">
                <a:solidFill>
                  <a:srgbClr val="FFFF00"/>
                </a:solidFill>
              </a:rPr>
              <a:t>reflects off the </a:t>
            </a:r>
            <a:r>
              <a:rPr lang="en-US" sz="2000" dirty="0">
                <a:solidFill>
                  <a:srgbClr val="FFFF00"/>
                </a:solidFill>
              </a:rPr>
              <a:t>inside of a spherical rain drop</a:t>
            </a:r>
          </a:p>
          <a:p>
            <a:pPr marL="228600" indent="-228600" eaLnBrk="1" hangingPunct="1">
              <a:buFontTx/>
              <a:buChar char="•"/>
            </a:pPr>
            <a:r>
              <a:rPr lang="en-US" sz="2000" dirty="0">
                <a:solidFill>
                  <a:srgbClr val="FFFF00"/>
                </a:solidFill>
              </a:rPr>
              <a:t>This causes rainbows</a:t>
            </a:r>
          </a:p>
          <a:p>
            <a:pPr marL="228600" indent="-228600" eaLnBrk="1" hangingPunct="1">
              <a:buFontTx/>
              <a:buChar char="•"/>
            </a:pPr>
            <a:r>
              <a:rPr lang="en-US" sz="2000" dirty="0">
                <a:solidFill>
                  <a:srgbClr val="FFFF00"/>
                </a:solidFill>
              </a:rPr>
              <a:t>If it </a:t>
            </a:r>
            <a:r>
              <a:rPr lang="en-US" sz="2000" dirty="0" smtClean="0">
                <a:solidFill>
                  <a:srgbClr val="FFFF00"/>
                </a:solidFill>
              </a:rPr>
              <a:t>reflects twice</a:t>
            </a:r>
            <a:r>
              <a:rPr lang="en-US" sz="2000" dirty="0">
                <a:solidFill>
                  <a:srgbClr val="FFFF00"/>
                </a:solidFill>
              </a:rPr>
              <a:t>, you can</a:t>
            </a:r>
            <a:br>
              <a:rPr lang="en-US" sz="2000" dirty="0">
                <a:solidFill>
                  <a:srgbClr val="FFFF00"/>
                </a:solidFill>
              </a:rPr>
            </a:br>
            <a:r>
              <a:rPr lang="en-US" sz="2000" dirty="0">
                <a:solidFill>
                  <a:srgbClr val="FFFF00"/>
                </a:solidFill>
              </a:rPr>
              <a:t>get a double rainbow</a:t>
            </a:r>
          </a:p>
        </p:txBody>
      </p:sp>
      <p:sp>
        <p:nvSpPr>
          <p:cNvPr id="886789" name="Line 5"/>
          <p:cNvSpPr>
            <a:spLocks noChangeShapeType="1"/>
          </p:cNvSpPr>
          <p:nvPr/>
        </p:nvSpPr>
        <p:spPr bwMode="auto">
          <a:xfrm>
            <a:off x="3200400" y="1371600"/>
            <a:ext cx="1752600"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nvGrpSpPr>
          <p:cNvPr id="886812" name="Group 28"/>
          <p:cNvGrpSpPr>
            <a:grpSpLocks/>
          </p:cNvGrpSpPr>
          <p:nvPr/>
        </p:nvGrpSpPr>
        <p:grpSpPr bwMode="auto">
          <a:xfrm>
            <a:off x="3733800" y="1371600"/>
            <a:ext cx="2362200" cy="2209800"/>
            <a:chOff x="3984" y="912"/>
            <a:chExt cx="1488" cy="1392"/>
          </a:xfrm>
        </p:grpSpPr>
        <p:sp>
          <p:nvSpPr>
            <p:cNvPr id="40972" name="Line 10"/>
            <p:cNvSpPr>
              <a:spLocks noChangeShapeType="1"/>
            </p:cNvSpPr>
            <p:nvPr/>
          </p:nvSpPr>
          <p:spPr bwMode="auto">
            <a:xfrm>
              <a:off x="4752" y="912"/>
              <a:ext cx="720" cy="9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40973" name="Line 11"/>
            <p:cNvSpPr>
              <a:spLocks noChangeShapeType="1"/>
            </p:cNvSpPr>
            <p:nvPr/>
          </p:nvSpPr>
          <p:spPr bwMode="auto">
            <a:xfrm flipH="1">
              <a:off x="3984" y="1728"/>
              <a:ext cx="1200" cy="57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40974" name="Line 26"/>
            <p:cNvSpPr>
              <a:spLocks noChangeShapeType="1"/>
            </p:cNvSpPr>
            <p:nvPr/>
          </p:nvSpPr>
          <p:spPr bwMode="auto">
            <a:xfrm flipH="1">
              <a:off x="5184" y="1008"/>
              <a:ext cx="288" cy="72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grpSp>
        <p:nvGrpSpPr>
          <p:cNvPr id="886813" name="Group 29"/>
          <p:cNvGrpSpPr>
            <a:grpSpLocks/>
          </p:cNvGrpSpPr>
          <p:nvPr/>
        </p:nvGrpSpPr>
        <p:grpSpPr bwMode="auto">
          <a:xfrm>
            <a:off x="3505200" y="1371600"/>
            <a:ext cx="2667000" cy="1981200"/>
            <a:chOff x="3840" y="912"/>
            <a:chExt cx="1680" cy="1248"/>
          </a:xfrm>
        </p:grpSpPr>
        <p:sp>
          <p:nvSpPr>
            <p:cNvPr id="40969" name="Line 13"/>
            <p:cNvSpPr>
              <a:spLocks noChangeShapeType="1"/>
            </p:cNvSpPr>
            <p:nvPr/>
          </p:nvSpPr>
          <p:spPr bwMode="auto">
            <a:xfrm>
              <a:off x="4752" y="912"/>
              <a:ext cx="768" cy="144"/>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40970" name="Line 14"/>
            <p:cNvSpPr>
              <a:spLocks noChangeShapeType="1"/>
            </p:cNvSpPr>
            <p:nvPr/>
          </p:nvSpPr>
          <p:spPr bwMode="auto">
            <a:xfrm flipH="1">
              <a:off x="5088" y="1056"/>
              <a:ext cx="432" cy="67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40971" name="Line 27"/>
            <p:cNvSpPr>
              <a:spLocks noChangeShapeType="1"/>
            </p:cNvSpPr>
            <p:nvPr/>
          </p:nvSpPr>
          <p:spPr bwMode="auto">
            <a:xfrm flipH="1">
              <a:off x="3840" y="1728"/>
              <a:ext cx="1248" cy="43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grpSp>
      <p:pic>
        <p:nvPicPr>
          <p:cNvPr id="15" name="Picture 4" descr="35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1" y="2667304"/>
            <a:ext cx="2933700" cy="415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5715000"/>
            <a:ext cx="5219700" cy="1200329"/>
          </a:xfrm>
          <a:prstGeom prst="rect">
            <a:avLst/>
          </a:prstGeom>
          <a:noFill/>
        </p:spPr>
        <p:txBody>
          <a:bodyPr wrap="square" rtlCol="0">
            <a:spAutoFit/>
          </a:bodyPr>
          <a:lstStyle/>
          <a:p>
            <a:pPr>
              <a:spcBef>
                <a:spcPct val="50000"/>
              </a:spcBef>
            </a:pPr>
            <a:r>
              <a:rPr lang="en-US" altLang="en-US" sz="1600" dirty="0"/>
              <a:t>Red is bend the least and reaches the eye of the observer from higher up in the sky</a:t>
            </a:r>
          </a:p>
          <a:p>
            <a:pPr>
              <a:spcBef>
                <a:spcPct val="50000"/>
              </a:spcBef>
            </a:pPr>
            <a:r>
              <a:rPr lang="en-US" altLang="en-US" sz="1600" dirty="0"/>
              <a:t>Violet is bend the most and reaches the eye of the observer from lower in the sky.  </a:t>
            </a:r>
            <a:endParaRPr lang="en-US" sz="1600" dirty="0"/>
          </a:p>
        </p:txBody>
      </p:sp>
    </p:spTree>
    <p:extLst>
      <p:ext uri="{BB962C8B-B14F-4D97-AF65-F5344CB8AC3E}">
        <p14:creationId xmlns:p14="http://schemas.microsoft.com/office/powerpoint/2010/main" val="1616890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6787">
                                            <p:txEl>
                                              <p:pRg st="0" end="0"/>
                                            </p:txEl>
                                          </p:spTgt>
                                        </p:tgtEl>
                                        <p:attrNameLst>
                                          <p:attrName>style.visibility</p:attrName>
                                        </p:attrNameLst>
                                      </p:cBhvr>
                                      <p:to>
                                        <p:strVal val="visible"/>
                                      </p:to>
                                    </p:set>
                                    <p:anim calcmode="lin" valueType="num">
                                      <p:cBhvr additive="base">
                                        <p:cTn id="7" dur="500" fill="hold"/>
                                        <p:tgtEl>
                                          <p:spTgt spid="886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6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86789"/>
                                        </p:tgtEl>
                                        <p:attrNameLst>
                                          <p:attrName>style.visibility</p:attrName>
                                        </p:attrNameLst>
                                      </p:cBhvr>
                                      <p:to>
                                        <p:strVal val="visible"/>
                                      </p:to>
                                    </p:set>
                                    <p:animEffect transition="in" filter="wipe(left)">
                                      <p:cBhvr>
                                        <p:cTn id="13" dur="500"/>
                                        <p:tgtEl>
                                          <p:spTgt spid="88678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886812"/>
                                        </p:tgtEl>
                                        <p:attrNameLst>
                                          <p:attrName>style.visibility</p:attrName>
                                        </p:attrNameLst>
                                      </p:cBhvr>
                                      <p:to>
                                        <p:strVal val="visible"/>
                                      </p:to>
                                    </p:set>
                                    <p:animEffect transition="in" filter="wipe(up)">
                                      <p:cBhvr>
                                        <p:cTn id="18" dur="500"/>
                                        <p:tgtEl>
                                          <p:spTgt spid="886812"/>
                                        </p:tgtEl>
                                      </p:cBhvr>
                                    </p:animEffect>
                                  </p:childTnLst>
                                </p:cTn>
                              </p:par>
                            </p:childTnLst>
                          </p:cTn>
                        </p:par>
                        <p:par>
                          <p:cTn id="19" fill="hold" nodeType="afterGroup">
                            <p:stCondLst>
                              <p:cond delay="500"/>
                            </p:stCondLst>
                            <p:childTnLst>
                              <p:par>
                                <p:cTn id="20" presetID="22" presetClass="entr" presetSubtype="1" fill="hold" nodeType="afterEffect">
                                  <p:stCondLst>
                                    <p:cond delay="0"/>
                                  </p:stCondLst>
                                  <p:childTnLst>
                                    <p:set>
                                      <p:cBhvr>
                                        <p:cTn id="21" dur="1" fill="hold">
                                          <p:stCondLst>
                                            <p:cond delay="0"/>
                                          </p:stCondLst>
                                        </p:cTn>
                                        <p:tgtEl>
                                          <p:spTgt spid="886813"/>
                                        </p:tgtEl>
                                        <p:attrNameLst>
                                          <p:attrName>style.visibility</p:attrName>
                                        </p:attrNameLst>
                                      </p:cBhvr>
                                      <p:to>
                                        <p:strVal val="visible"/>
                                      </p:to>
                                    </p:set>
                                    <p:animEffect transition="in" filter="wipe(up)">
                                      <p:cBhvr>
                                        <p:cTn id="22" dur="500"/>
                                        <p:tgtEl>
                                          <p:spTgt spid="8868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86787">
                                            <p:txEl>
                                              <p:pRg st="1" end="1"/>
                                            </p:txEl>
                                          </p:spTgt>
                                        </p:tgtEl>
                                        <p:attrNameLst>
                                          <p:attrName>style.visibility</p:attrName>
                                        </p:attrNameLst>
                                      </p:cBhvr>
                                      <p:to>
                                        <p:strVal val="visible"/>
                                      </p:to>
                                    </p:set>
                                    <p:anim calcmode="lin" valueType="num">
                                      <p:cBhvr additive="base">
                                        <p:cTn id="27" dur="500" fill="hold"/>
                                        <p:tgtEl>
                                          <p:spTgt spid="886787">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86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886787">
                                            <p:txEl>
                                              <p:pRg st="2" end="2"/>
                                            </p:txEl>
                                          </p:spTgt>
                                        </p:tgtEl>
                                        <p:attrNameLst>
                                          <p:attrName>style.visibility</p:attrName>
                                        </p:attrNameLst>
                                      </p:cBhvr>
                                      <p:to>
                                        <p:strVal val="visible"/>
                                      </p:to>
                                    </p:set>
                                    <p:anim calcmode="lin" valueType="num">
                                      <p:cBhvr additive="base">
                                        <p:cTn id="33" dur="500" fill="hold"/>
                                        <p:tgtEl>
                                          <p:spTgt spid="886787">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86787">
                                            <p:txEl>
                                              <p:pRg st="2" end="2"/>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500"/>
                            </p:stCondLst>
                            <p:childTnLst>
                              <p:par>
                                <p:cTn id="36" presetID="9" presetClass="entr" presetSubtype="0" fill="hold" nodeType="afterEffect">
                                  <p:stCondLst>
                                    <p:cond delay="0"/>
                                  </p:stCondLst>
                                  <p:childTnLst>
                                    <p:set>
                                      <p:cBhvr>
                                        <p:cTn id="37" dur="1" fill="hold">
                                          <p:stCondLst>
                                            <p:cond delay="0"/>
                                          </p:stCondLst>
                                        </p:cTn>
                                        <p:tgtEl>
                                          <p:spTgt spid="886814"/>
                                        </p:tgtEl>
                                        <p:attrNameLst>
                                          <p:attrName>style.visibility</p:attrName>
                                        </p:attrNameLst>
                                      </p:cBhvr>
                                      <p:to>
                                        <p:strVal val="visible"/>
                                      </p:to>
                                    </p:set>
                                    <p:animEffect transition="in" filter="dissolve">
                                      <p:cBhvr>
                                        <p:cTn id="38" dur="500"/>
                                        <p:tgtEl>
                                          <p:spTgt spid="886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7" grpId="0" build="p"/>
      <p:bldP spid="88678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9144000" cy="584775"/>
          </a:xfrm>
          <a:prstGeom prst="rect">
            <a:avLst/>
          </a:prstGeom>
          <a:solidFill>
            <a:srgbClr val="FF9999"/>
          </a:solidFill>
          <a:ln>
            <a:solidFill>
              <a:schemeClr val="tx1"/>
            </a:solidFill>
          </a:ln>
          <a:effectLst/>
        </p:spPr>
        <p:txBody>
          <a:bodyPr wrap="square">
            <a:spAutoFit/>
          </a:bodyPr>
          <a:lstStyle/>
          <a:p>
            <a:pPr algn="ctr">
              <a:spcBef>
                <a:spcPct val="50000"/>
              </a:spcBef>
            </a:pPr>
            <a:r>
              <a:rPr lang="en-US" sz="3200" dirty="0" smtClean="0">
                <a:solidFill>
                  <a:srgbClr val="000000"/>
                </a:solidFill>
              </a:rPr>
              <a:t>Dual Wave/Particle Nature of Light</a:t>
            </a:r>
            <a:endParaRPr lang="en-US" sz="2400" dirty="0">
              <a:solidFill>
                <a:srgbClr val="000000"/>
              </a:solidFill>
            </a:endParaRPr>
          </a:p>
        </p:txBody>
      </p:sp>
      <p:sp>
        <p:nvSpPr>
          <p:cNvPr id="28677" name="Text Box 5"/>
          <p:cNvSpPr txBox="1">
            <a:spLocks noChangeArrowheads="1"/>
          </p:cNvSpPr>
          <p:nvPr/>
        </p:nvSpPr>
        <p:spPr bwMode="auto">
          <a:xfrm>
            <a:off x="1" y="914400"/>
            <a:ext cx="9144000" cy="49552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150000"/>
              </a:lnSpc>
              <a:spcBef>
                <a:spcPct val="50000"/>
              </a:spcBef>
              <a:buFont typeface="Arial" panose="020B0604020202020204" pitchFamily="34" charset="0"/>
              <a:buChar char="•"/>
            </a:pPr>
            <a:r>
              <a:rPr lang="en-US" sz="2000" dirty="0" smtClean="0">
                <a:solidFill>
                  <a:srgbClr val="000000"/>
                </a:solidFill>
              </a:rPr>
              <a:t>Light is light.</a:t>
            </a:r>
          </a:p>
          <a:p>
            <a:pPr marL="342900" indent="-342900">
              <a:lnSpc>
                <a:spcPct val="150000"/>
              </a:lnSpc>
              <a:spcBef>
                <a:spcPct val="50000"/>
              </a:spcBef>
              <a:buFont typeface="Arial" panose="020B0604020202020204" pitchFamily="34" charset="0"/>
              <a:buChar char="•"/>
            </a:pPr>
            <a:r>
              <a:rPr lang="en-US" sz="2000" dirty="0" smtClean="0">
                <a:solidFill>
                  <a:srgbClr val="000000"/>
                </a:solidFill>
              </a:rPr>
              <a:t>Light exhibits the characteristics of a </a:t>
            </a:r>
            <a:r>
              <a:rPr lang="en-US" sz="2000" b="1" u="sng" dirty="0" smtClean="0">
                <a:solidFill>
                  <a:srgbClr val="000000"/>
                </a:solidFill>
              </a:rPr>
              <a:t>wave</a:t>
            </a:r>
            <a:r>
              <a:rPr lang="en-US" sz="2000" dirty="0" smtClean="0">
                <a:solidFill>
                  <a:srgbClr val="000000"/>
                </a:solidFill>
              </a:rPr>
              <a:t> in some situations (reflection, refraction, diffraction, </a:t>
            </a:r>
            <a:r>
              <a:rPr lang="en-US" sz="2000" u="sng" dirty="0" smtClean="0">
                <a:solidFill>
                  <a:srgbClr val="000000"/>
                </a:solidFill>
              </a:rPr>
              <a:t>interference</a:t>
            </a:r>
            <a:r>
              <a:rPr lang="en-US" sz="2000" dirty="0" smtClean="0">
                <a:solidFill>
                  <a:srgbClr val="000000"/>
                </a:solidFill>
              </a:rPr>
              <a:t>, polarization). </a:t>
            </a:r>
            <a:r>
              <a:rPr lang="en-US" sz="2000" b="1" dirty="0" smtClean="0">
                <a:solidFill>
                  <a:srgbClr val="000000"/>
                </a:solidFill>
              </a:rPr>
              <a:t>Maxwell’s wave theory of light. </a:t>
            </a:r>
            <a:endParaRPr lang="en-US" sz="2000" dirty="0" smtClean="0">
              <a:solidFill>
                <a:srgbClr val="000000"/>
              </a:solidFill>
            </a:endParaRPr>
          </a:p>
          <a:p>
            <a:pPr marL="342900" indent="-342900">
              <a:lnSpc>
                <a:spcPct val="150000"/>
              </a:lnSpc>
              <a:spcBef>
                <a:spcPct val="50000"/>
              </a:spcBef>
              <a:buFont typeface="Arial" panose="020B0604020202020204" pitchFamily="34" charset="0"/>
              <a:buChar char="•"/>
            </a:pPr>
            <a:r>
              <a:rPr lang="en-US" sz="2000" dirty="0" smtClean="0">
                <a:solidFill>
                  <a:srgbClr val="000000"/>
                </a:solidFill>
              </a:rPr>
              <a:t>Light exhibits the characteristics of a </a:t>
            </a:r>
            <a:r>
              <a:rPr lang="en-US" sz="2000" b="1" u="sng" dirty="0" smtClean="0">
                <a:solidFill>
                  <a:srgbClr val="000000"/>
                </a:solidFill>
              </a:rPr>
              <a:t>particle</a:t>
            </a:r>
            <a:r>
              <a:rPr lang="en-US" sz="2000" dirty="0" smtClean="0">
                <a:solidFill>
                  <a:srgbClr val="000000"/>
                </a:solidFill>
              </a:rPr>
              <a:t> in other situations (photoelectric effect (chapter 40), also reflection &amp; refraction).  Light particles are called photons (concept developed by Albert Einstein, others) and have energy: </a:t>
            </a:r>
          </a:p>
          <a:p>
            <a:pPr marL="342900" indent="-342900">
              <a:lnSpc>
                <a:spcPct val="150000"/>
              </a:lnSpc>
              <a:spcBef>
                <a:spcPct val="50000"/>
              </a:spcBef>
              <a:buFont typeface="Arial" panose="020B0604020202020204" pitchFamily="34" charset="0"/>
              <a:buChar char="•"/>
            </a:pPr>
            <a:endParaRPr lang="en-US" sz="2000" dirty="0" smtClean="0">
              <a:solidFill>
                <a:srgbClr val="000000"/>
              </a:solidFill>
            </a:endParaRPr>
          </a:p>
          <a:p>
            <a:pPr marL="342900" indent="-342900">
              <a:lnSpc>
                <a:spcPct val="150000"/>
              </a:lnSpc>
              <a:spcBef>
                <a:spcPct val="50000"/>
              </a:spcBef>
              <a:buFont typeface="Arial" panose="020B0604020202020204" pitchFamily="34" charset="0"/>
              <a:buChar char="•"/>
            </a:pPr>
            <a:endParaRPr lang="en-US" sz="2000" dirty="0" smtClean="0">
              <a:solidFill>
                <a:srgbClr val="000000"/>
              </a:solidFill>
            </a:endParaRPr>
          </a:p>
          <a:p>
            <a:pPr>
              <a:lnSpc>
                <a:spcPct val="150000"/>
              </a:lnSpc>
              <a:spcBef>
                <a:spcPct val="50000"/>
              </a:spcBef>
            </a:pPr>
            <a:r>
              <a:rPr lang="en-US" sz="1800" dirty="0" smtClean="0">
                <a:solidFill>
                  <a:srgbClr val="000000"/>
                </a:solidFill>
              </a:rPr>
              <a:t>	f, </a:t>
            </a:r>
            <a:r>
              <a:rPr lang="en-US" sz="1800" dirty="0" smtClean="0">
                <a:solidFill>
                  <a:srgbClr val="000000"/>
                </a:solidFill>
                <a:latin typeface="Symbol" panose="05050102010706020507" pitchFamily="18" charset="2"/>
              </a:rPr>
              <a:t>n</a:t>
            </a:r>
            <a:r>
              <a:rPr lang="en-US" sz="1800" dirty="0" smtClean="0">
                <a:solidFill>
                  <a:srgbClr val="000000"/>
                </a:solidFill>
              </a:rPr>
              <a:t> is frequency of light (wave!), and h = 6.63·10</a:t>
            </a:r>
            <a:r>
              <a:rPr lang="en-US" sz="1800" baseline="30000" dirty="0" smtClean="0">
                <a:solidFill>
                  <a:srgbClr val="000000"/>
                </a:solidFill>
              </a:rPr>
              <a:t>-34</a:t>
            </a:r>
            <a:r>
              <a:rPr lang="en-US" sz="1800" baseline="-25000" dirty="0" smtClean="0">
                <a:solidFill>
                  <a:srgbClr val="000000"/>
                </a:solidFill>
              </a:rPr>
              <a:t> </a:t>
            </a:r>
            <a:r>
              <a:rPr lang="en-US" sz="1800" dirty="0" smtClean="0">
                <a:solidFill>
                  <a:srgbClr val="000000"/>
                </a:solidFill>
              </a:rPr>
              <a:t>J·s (Planck’s constant)</a:t>
            </a:r>
          </a:p>
        </p:txBody>
      </p:sp>
      <mc:AlternateContent xmlns:mc="http://schemas.openxmlformats.org/markup-compatibility/2006" xmlns:a14="http://schemas.microsoft.com/office/drawing/2010/main">
        <mc:Choice Requires="a14">
          <p:sp>
            <p:nvSpPr>
              <p:cNvPr id="2" name="Rectangle 1"/>
              <p:cNvSpPr/>
              <p:nvPr/>
            </p:nvSpPr>
            <p:spPr>
              <a:xfrm>
                <a:off x="2819400" y="4419600"/>
                <a:ext cx="3802918" cy="523220"/>
              </a:xfrm>
              <a:prstGeom prst="rect">
                <a:avLst/>
              </a:prstGeom>
              <a:solidFill>
                <a:srgbClr val="FF9999"/>
              </a:solidFill>
              <a:ln>
                <a:solidFill>
                  <a:schemeClr val="tx1"/>
                </a:solidFill>
              </a:ln>
            </p:spPr>
            <p:txBody>
              <a:bodyPr wrap="square">
                <a:spAutoFit/>
              </a:bodyPr>
              <a:lstStyle/>
              <a:p>
                <a:pPr algn="ctr">
                  <a:spcBef>
                    <a:spcPct val="50000"/>
                  </a:spcBef>
                </a:pPr>
                <a14:m>
                  <m:oMath xmlns:m="http://schemas.openxmlformats.org/officeDocument/2006/math">
                    <m:r>
                      <a:rPr lang="en-US" sz="2800" i="1">
                        <a:solidFill>
                          <a:srgbClr val="000000"/>
                        </a:solidFill>
                        <a:latin typeface="Cambria Math" panose="02040503050406030204" pitchFamily="18" charset="0"/>
                      </a:rPr>
                      <m:t>𝐸</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h𝑓</m:t>
                    </m:r>
                  </m:oMath>
                </a14:m>
                <a:r>
                  <a:rPr lang="en-US" sz="2800" dirty="0" smtClean="0">
                    <a:solidFill>
                      <a:srgbClr val="000000"/>
                    </a:solidFill>
                  </a:rPr>
                  <a:t> 	(or E = </a:t>
                </a:r>
                <a:r>
                  <a:rPr lang="en-US" sz="2800" dirty="0" err="1" smtClean="0">
                    <a:solidFill>
                      <a:srgbClr val="000000"/>
                    </a:solidFill>
                  </a:rPr>
                  <a:t>h</a:t>
                </a:r>
                <a:r>
                  <a:rPr lang="en-US" sz="2800" dirty="0" err="1" smtClean="0">
                    <a:solidFill>
                      <a:srgbClr val="000000"/>
                    </a:solidFill>
                    <a:latin typeface="Symbol" panose="05050102010706020507" pitchFamily="18" charset="2"/>
                  </a:rPr>
                  <a:t>n</a:t>
                </a:r>
                <a:r>
                  <a:rPr lang="en-US" sz="2800" dirty="0" smtClean="0">
                    <a:solidFill>
                      <a:srgbClr val="000000"/>
                    </a:solidFill>
                    <a:latin typeface="Symbol" panose="05050102010706020507" pitchFamily="18" charset="2"/>
                  </a:rPr>
                  <a:t>)</a:t>
                </a:r>
                <a:endParaRPr lang="en-US" sz="2800" dirty="0">
                  <a:solidFill>
                    <a:srgbClr val="000000"/>
                  </a:solidFill>
                  <a:latin typeface="Symbol" panose="05050102010706020507" pitchFamily="18" charset="2"/>
                </a:endParaRPr>
              </a:p>
            </p:txBody>
          </p:sp>
        </mc:Choice>
        <mc:Fallback xmlns="">
          <p:sp>
            <p:nvSpPr>
              <p:cNvPr id="2" name="Rectangle 1"/>
              <p:cNvSpPr>
                <a:spLocks noRot="1" noChangeAspect="1" noMove="1" noResize="1" noEditPoints="1" noAdjustHandles="1" noChangeArrowheads="1" noChangeShapeType="1" noTextEdit="1"/>
              </p:cNvSpPr>
              <p:nvPr/>
            </p:nvSpPr>
            <p:spPr>
              <a:xfrm>
                <a:off x="2819400" y="4419600"/>
                <a:ext cx="3802918" cy="523220"/>
              </a:xfrm>
              <a:prstGeom prst="rect">
                <a:avLst/>
              </a:prstGeom>
              <a:blipFill rotWithShape="0">
                <a:blip r:embed="rId3"/>
                <a:stretch>
                  <a:fillRect t="-10227" r="-320" b="-30682"/>
                </a:stretch>
              </a:blipFill>
              <a:ln>
                <a:solidFill>
                  <a:schemeClr val="tx1"/>
                </a:solidFill>
              </a:ln>
            </p:spPr>
            <p:txBody>
              <a:bodyPr/>
              <a:lstStyle/>
              <a:p>
                <a:r>
                  <a:rPr lang="en-US">
                    <a:noFill/>
                  </a:rPr>
                  <a:t> </a:t>
                </a:r>
              </a:p>
            </p:txBody>
          </p:sp>
        </mc:Fallback>
      </mc:AlternateContent>
      <p:sp>
        <p:nvSpPr>
          <p:cNvPr id="3" name="TextBox 2"/>
          <p:cNvSpPr txBox="1"/>
          <p:nvPr/>
        </p:nvSpPr>
        <p:spPr>
          <a:xfrm>
            <a:off x="685800" y="6096000"/>
            <a:ext cx="7467600" cy="584775"/>
          </a:xfrm>
          <a:prstGeom prst="rect">
            <a:avLst/>
          </a:prstGeom>
          <a:solidFill>
            <a:srgbClr val="FFFF00"/>
          </a:solidFill>
          <a:ln>
            <a:solidFill>
              <a:schemeClr val="tx1"/>
            </a:solidFill>
          </a:ln>
        </p:spPr>
        <p:txBody>
          <a:bodyPr wrap="square" rtlCol="0">
            <a:spAutoFit/>
          </a:bodyPr>
          <a:lstStyle/>
          <a:p>
            <a:r>
              <a:rPr lang="en-US" sz="3200" dirty="0" smtClean="0">
                <a:solidFill>
                  <a:schemeClr val="tx1"/>
                </a:solidFill>
              </a:rPr>
              <a:t>Next few chapters we’ll treat light as a wave</a:t>
            </a:r>
            <a:endParaRPr lang="en-US" sz="3200" dirty="0">
              <a:solidFill>
                <a:schemeClr val="tx1"/>
              </a:solidFill>
            </a:endParaRPr>
          </a:p>
        </p:txBody>
      </p:sp>
    </p:spTree>
    <p:extLst>
      <p:ext uri="{BB962C8B-B14F-4D97-AF65-F5344CB8AC3E}">
        <p14:creationId xmlns:p14="http://schemas.microsoft.com/office/powerpoint/2010/main" val="3229859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webassign.net/serpse8/35-p-03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124200"/>
            <a:ext cx="6172200" cy="35198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914400"/>
            <a:ext cx="8534400" cy="2308324"/>
          </a:xfrm>
          <a:prstGeom prst="rect">
            <a:avLst/>
          </a:prstGeom>
        </p:spPr>
        <p:txBody>
          <a:bodyPr wrap="square">
            <a:spAutoFit/>
          </a:bodyPr>
          <a:lstStyle/>
          <a:p>
            <a:pPr>
              <a:lnSpc>
                <a:spcPct val="150000"/>
              </a:lnSpc>
            </a:pPr>
            <a:r>
              <a:rPr lang="en-US" sz="2400" dirty="0">
                <a:solidFill>
                  <a:schemeClr val="tx1"/>
                </a:solidFill>
              </a:rPr>
              <a:t>The index of refraction for violet light in silica flint glass is 1.66, and that for red light is 1.62. What is the angular spread of visible light passing through a prism of apex angle 60.0° if the angle of incidence is </a:t>
            </a:r>
            <a:r>
              <a:rPr lang="en-US" sz="2400" dirty="0" smtClean="0">
                <a:solidFill>
                  <a:schemeClr val="tx1"/>
                </a:solidFill>
              </a:rPr>
              <a:t>50.0</a:t>
            </a:r>
            <a:r>
              <a:rPr lang="en-US" sz="2400" dirty="0">
                <a:solidFill>
                  <a:schemeClr val="tx1"/>
                </a:solidFill>
              </a:rPr>
              <a:t>°? </a:t>
            </a:r>
          </a:p>
        </p:txBody>
      </p:sp>
      <p:sp>
        <p:nvSpPr>
          <p:cNvPr id="4" name="Text Box 2"/>
          <p:cNvSpPr txBox="1">
            <a:spLocks noChangeArrowheads="1"/>
          </p:cNvSpPr>
          <p:nvPr/>
        </p:nvSpPr>
        <p:spPr bwMode="auto">
          <a:xfrm>
            <a:off x="0" y="0"/>
            <a:ext cx="9144000" cy="584775"/>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3200" dirty="0" smtClean="0">
                <a:solidFill>
                  <a:srgbClr val="000000"/>
                </a:solidFill>
              </a:rPr>
              <a:t>White Board example</a:t>
            </a:r>
            <a:endParaRPr lang="en-US" sz="3200" dirty="0">
              <a:solidFill>
                <a:srgbClr val="000000"/>
              </a:solidFill>
            </a:endParaRPr>
          </a:p>
        </p:txBody>
      </p:sp>
    </p:spTree>
    <p:extLst>
      <p:ext uri="{BB962C8B-B14F-4D97-AF65-F5344CB8AC3E}">
        <p14:creationId xmlns:p14="http://schemas.microsoft.com/office/powerpoint/2010/main" val="3133315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73842" y="1023342"/>
                <a:ext cx="8641557" cy="4110677"/>
              </a:xfrm>
              <a:prstGeom prst="rect">
                <a:avLst/>
              </a:prstGeom>
              <a:ln>
                <a:solidFill>
                  <a:schemeClr val="tx1"/>
                </a:solidFill>
              </a:ln>
            </p:spPr>
            <p:txBody>
              <a:bodyPr wrap="square">
                <a:spAutoFit/>
              </a:bodyPr>
              <a:lstStyle/>
              <a:p>
                <a:pPr marL="285750" indent="-285750">
                  <a:spcBef>
                    <a:spcPct val="50000"/>
                  </a:spcBef>
                  <a:buFont typeface="Arial" pitchFamily="34" charset="0"/>
                  <a:buChar char="•"/>
                </a:pPr>
                <a:r>
                  <a:rPr lang="en-US" sz="1800" dirty="0" smtClean="0">
                    <a:solidFill>
                      <a:srgbClr val="000000"/>
                    </a:solidFill>
                  </a:rPr>
                  <a:t>Dual Nature of light: Wave &amp; Particle </a:t>
                </a:r>
              </a:p>
              <a:p>
                <a:pPr marL="285750" indent="-285750">
                  <a:spcBef>
                    <a:spcPct val="50000"/>
                  </a:spcBef>
                  <a:buFont typeface="Arial" pitchFamily="34" charset="0"/>
                  <a:buChar char="•"/>
                </a:pPr>
                <a:r>
                  <a:rPr lang="en-US" sz="1800" dirty="0" smtClean="0">
                    <a:solidFill>
                      <a:srgbClr val="000000"/>
                    </a:solidFill>
                  </a:rPr>
                  <a:t>Energy of light (photon): </a:t>
                </a:r>
                <a14:m>
                  <m:oMath xmlns:m="http://schemas.openxmlformats.org/officeDocument/2006/math">
                    <m:r>
                      <a:rPr lang="en-US" sz="1800" b="0" i="1" smtClean="0">
                        <a:solidFill>
                          <a:srgbClr val="000000"/>
                        </a:solidFill>
                        <a:latin typeface="Cambria Math" panose="02040503050406030204" pitchFamily="18" charset="0"/>
                      </a:rPr>
                      <m:t>𝐸</m:t>
                    </m:r>
                    <m:r>
                      <a:rPr lang="en-US" sz="1800" b="0" i="1" smtClean="0">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h𝑓</m:t>
                    </m:r>
                  </m:oMath>
                </a14:m>
                <a:endParaRPr lang="en-US" sz="1800" dirty="0">
                  <a:solidFill>
                    <a:srgbClr val="000000"/>
                  </a:solidFill>
                </a:endParaRPr>
              </a:p>
              <a:p>
                <a:pPr marL="285750" indent="-285750">
                  <a:spcBef>
                    <a:spcPct val="50000"/>
                  </a:spcBef>
                  <a:buFont typeface="Arial" pitchFamily="34" charset="0"/>
                  <a:buChar char="•"/>
                </a:pPr>
                <a:r>
                  <a:rPr lang="en-US" sz="1800" dirty="0" smtClean="0">
                    <a:solidFill>
                      <a:srgbClr val="000000"/>
                    </a:solidFill>
                  </a:rPr>
                  <a:t>The speed of light in vacuum, c = 3.00·10</a:t>
                </a:r>
                <a:r>
                  <a:rPr lang="en-US" sz="1800" baseline="30000" dirty="0" smtClean="0">
                    <a:solidFill>
                      <a:srgbClr val="000000"/>
                    </a:solidFill>
                  </a:rPr>
                  <a:t>8 </a:t>
                </a:r>
                <a:r>
                  <a:rPr lang="en-US" sz="1800" dirty="0" smtClean="0">
                    <a:solidFill>
                      <a:srgbClr val="000000"/>
                    </a:solidFill>
                  </a:rPr>
                  <a:t>m/s</a:t>
                </a:r>
                <a:endParaRPr lang="en-US" sz="1800" dirty="0">
                  <a:solidFill>
                    <a:srgbClr val="000000"/>
                  </a:solidFill>
                </a:endParaRPr>
              </a:p>
              <a:p>
                <a:pPr marL="285750" indent="-285750">
                  <a:spcBef>
                    <a:spcPct val="50000"/>
                  </a:spcBef>
                  <a:buFont typeface="Arial" pitchFamily="34" charset="0"/>
                  <a:buChar char="•"/>
                </a:pPr>
                <a:r>
                  <a:rPr lang="en-US" sz="1800" dirty="0" smtClean="0">
                    <a:solidFill>
                      <a:srgbClr val="000000"/>
                    </a:solidFill>
                  </a:rPr>
                  <a:t>In chapters 35 &amp; 36 we will treat light as simple, straight, rays (can be done when features are larger than wavelength of light, </a:t>
                </a:r>
                <a14:m>
                  <m:oMath xmlns:m="http://schemas.openxmlformats.org/officeDocument/2006/math">
                    <m:r>
                      <a:rPr lang="en-US" sz="1800" b="0" i="1" smtClean="0">
                        <a:solidFill>
                          <a:srgbClr val="000000"/>
                        </a:solidFill>
                        <a:latin typeface="Cambria Math" panose="02040503050406030204" pitchFamily="18" charset="0"/>
                      </a:rPr>
                      <m:t>𝑑</m:t>
                    </m:r>
                    <m:r>
                      <a:rPr lang="en-US" sz="1800" b="0" i="1" smtClean="0">
                        <a:solidFill>
                          <a:srgbClr val="000000"/>
                        </a:solidFill>
                        <a:latin typeface="Cambria Math" panose="02040503050406030204" pitchFamily="18" charset="0"/>
                        <a:ea typeface="Cambria Math" panose="02040503050406030204" pitchFamily="18" charset="0"/>
                      </a:rPr>
                      <m:t>≫</m:t>
                    </m:r>
                    <m:r>
                      <a:rPr lang="en-US" sz="1800" b="0" i="1" smtClean="0">
                        <a:solidFill>
                          <a:srgbClr val="000000"/>
                        </a:solidFill>
                        <a:latin typeface="Cambria Math" panose="02040503050406030204" pitchFamily="18" charset="0"/>
                        <a:ea typeface="Cambria Math" panose="02040503050406030204" pitchFamily="18" charset="0"/>
                      </a:rPr>
                      <m:t>𝜆</m:t>
                    </m:r>
                  </m:oMath>
                </a14:m>
                <a:r>
                  <a:rPr lang="en-US" sz="1800" dirty="0" smtClean="0">
                    <a:solidFill>
                      <a:srgbClr val="000000"/>
                    </a:solidFill>
                  </a:rPr>
                  <a:t>.</a:t>
                </a:r>
              </a:p>
              <a:p>
                <a:pPr marL="285750" indent="-285750">
                  <a:spcBef>
                    <a:spcPct val="50000"/>
                  </a:spcBef>
                  <a:buFont typeface="Arial" pitchFamily="34" charset="0"/>
                  <a:buChar char="•"/>
                </a:pPr>
                <a:r>
                  <a:rPr lang="en-US" sz="1800" dirty="0" smtClean="0">
                    <a:solidFill>
                      <a:srgbClr val="000000"/>
                    </a:solidFill>
                  </a:rPr>
                  <a:t>Reflection: incident angle = reflected angle: </a:t>
                </a:r>
                <a14:m>
                  <m:oMath xmlns:m="http://schemas.openxmlformats.org/officeDocument/2006/math">
                    <m:sSup>
                      <m:sSupPr>
                        <m:ctrlPr>
                          <a:rPr lang="en-US" sz="1800" b="0" i="1" smtClean="0">
                            <a:solidFill>
                              <a:srgbClr val="000000"/>
                            </a:solidFill>
                            <a:latin typeface="Cambria Math" panose="02040503050406030204" pitchFamily="18" charset="0"/>
                            <a:ea typeface="Cambria Math" panose="02040503050406030204" pitchFamily="18" charset="0"/>
                          </a:rPr>
                        </m:ctrlPr>
                      </m:sSupPr>
                      <m:e>
                        <m:r>
                          <a:rPr lang="en-US" sz="1800" i="1" smtClean="0">
                            <a:solidFill>
                              <a:srgbClr val="000000"/>
                            </a:solidFill>
                            <a:latin typeface="Cambria Math" panose="02040503050406030204" pitchFamily="18" charset="0"/>
                            <a:ea typeface="Cambria Math" panose="02040503050406030204" pitchFamily="18" charset="0"/>
                          </a:rPr>
                          <m:t>𝜃</m:t>
                        </m:r>
                      </m:e>
                      <m:sup>
                        <m:r>
                          <a:rPr lang="en-US" sz="1800" b="0" i="1" smtClean="0">
                            <a:solidFill>
                              <a:srgbClr val="000000"/>
                            </a:solidFill>
                            <a:latin typeface="Cambria Math" panose="02040503050406030204" pitchFamily="18" charset="0"/>
                            <a:ea typeface="Cambria Math" panose="02040503050406030204" pitchFamily="18" charset="0"/>
                          </a:rPr>
                          <m:t>′</m:t>
                        </m:r>
                      </m:sup>
                    </m:sSup>
                    <m:r>
                      <a:rPr lang="en-US" sz="1800" b="0" i="1" smtClean="0">
                        <a:solidFill>
                          <a:srgbClr val="000000"/>
                        </a:solidFill>
                        <a:latin typeface="Cambria Math" panose="02040503050406030204" pitchFamily="18" charset="0"/>
                        <a:ea typeface="Cambria Math" panose="02040503050406030204" pitchFamily="18" charset="0"/>
                      </a:rPr>
                      <m:t>=</m:t>
                    </m:r>
                    <m:r>
                      <a:rPr lang="en-US" sz="1800" b="0" i="1" smtClean="0">
                        <a:solidFill>
                          <a:srgbClr val="000000"/>
                        </a:solidFill>
                        <a:latin typeface="Cambria Math" panose="02040503050406030204" pitchFamily="18" charset="0"/>
                        <a:ea typeface="Cambria Math" panose="02040503050406030204" pitchFamily="18" charset="0"/>
                      </a:rPr>
                      <m:t>𝜃</m:t>
                    </m:r>
                  </m:oMath>
                </a14:m>
                <a:endParaRPr lang="en-US" sz="1800" dirty="0">
                  <a:solidFill>
                    <a:srgbClr val="000000"/>
                  </a:solidFill>
                </a:endParaRPr>
              </a:p>
              <a:p>
                <a:pPr marL="285750" indent="-285750">
                  <a:spcBef>
                    <a:spcPct val="50000"/>
                  </a:spcBef>
                  <a:buFont typeface="Arial" pitchFamily="34" charset="0"/>
                  <a:buChar char="•"/>
                </a:pPr>
                <a:r>
                  <a:rPr lang="en-US" sz="1800" dirty="0" smtClean="0">
                    <a:solidFill>
                      <a:srgbClr val="000000"/>
                    </a:solidFill>
                  </a:rPr>
                  <a:t>Refraction and Snell’s law: </a:t>
                </a:r>
                <a14:m>
                  <m:oMath xmlns:m="http://schemas.openxmlformats.org/officeDocument/2006/math">
                    <m:sSub>
                      <m:sSubPr>
                        <m:ctrlPr>
                          <a:rPr lang="en-US" sz="1800" b="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𝑛</m:t>
                        </m:r>
                      </m:e>
                      <m:sub>
                        <m:r>
                          <a:rPr lang="en-US" sz="1800" b="0" i="1" smtClean="0">
                            <a:solidFill>
                              <a:srgbClr val="000000"/>
                            </a:solidFill>
                            <a:latin typeface="Cambria Math" panose="02040503050406030204" pitchFamily="18" charset="0"/>
                          </a:rPr>
                          <m:t>1</m:t>
                        </m:r>
                      </m:sub>
                    </m:sSub>
                    <m:r>
                      <a:rPr lang="en-US" sz="1800" b="0" i="1" smtClean="0">
                        <a:solidFill>
                          <a:srgbClr val="000000"/>
                        </a:solidFill>
                        <a:latin typeface="Cambria Math" panose="02040503050406030204" pitchFamily="18" charset="0"/>
                      </a:rPr>
                      <m:t>𝑠𝑖𝑛</m:t>
                    </m:r>
                    <m:sSub>
                      <m:sSubPr>
                        <m:ctrlPr>
                          <a:rPr lang="en-US" sz="1800" b="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ea typeface="Cambria Math" panose="02040503050406030204" pitchFamily="18" charset="0"/>
                          </a:rPr>
                          <m:t>𝜃</m:t>
                        </m:r>
                      </m:e>
                      <m:sub>
                        <m:r>
                          <a:rPr lang="en-US" sz="1800" b="0" i="1" smtClean="0">
                            <a:solidFill>
                              <a:srgbClr val="000000"/>
                            </a:solidFill>
                            <a:latin typeface="Cambria Math" panose="02040503050406030204" pitchFamily="18" charset="0"/>
                          </a:rPr>
                          <m:t>1</m:t>
                        </m:r>
                      </m:sub>
                    </m:sSub>
                    <m:r>
                      <a:rPr lang="en-US" sz="1800" b="0"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𝑛</m:t>
                        </m:r>
                      </m:e>
                      <m:sub>
                        <m:r>
                          <a:rPr lang="en-US" sz="1800" b="0" i="1" smtClean="0">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𝑠𝑖𝑛</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ea typeface="Cambria Math" panose="02040503050406030204" pitchFamily="18" charset="0"/>
                          </a:rPr>
                          <m:t>𝜃</m:t>
                        </m:r>
                      </m:e>
                      <m:sub>
                        <m:r>
                          <a:rPr lang="en-US" sz="1800" b="0" i="1" smtClean="0">
                            <a:solidFill>
                              <a:srgbClr val="000000"/>
                            </a:solidFill>
                            <a:latin typeface="Cambria Math" panose="02040503050406030204" pitchFamily="18" charset="0"/>
                            <a:ea typeface="Cambria Math" panose="02040503050406030204" pitchFamily="18" charset="0"/>
                          </a:rPr>
                          <m:t>2</m:t>
                        </m:r>
                      </m:sub>
                    </m:sSub>
                  </m:oMath>
                </a14:m>
                <a:r>
                  <a:rPr lang="en-US" sz="1800" dirty="0" smtClean="0">
                    <a:solidFill>
                      <a:srgbClr val="000000"/>
                    </a:solidFill>
                  </a:rPr>
                  <a:t>, index of refraction </a:t>
                </a:r>
                <a14:m>
                  <m:oMath xmlns:m="http://schemas.openxmlformats.org/officeDocument/2006/math">
                    <m:r>
                      <a:rPr lang="en-US" sz="1800" b="0" i="1" smtClean="0">
                        <a:solidFill>
                          <a:srgbClr val="000000"/>
                        </a:solidFill>
                        <a:latin typeface="Cambria Math" panose="02040503050406030204" pitchFamily="18" charset="0"/>
                      </a:rPr>
                      <m:t>𝑛</m:t>
                    </m:r>
                    <m:r>
                      <a:rPr lang="en-US" sz="1800" b="0" i="1" smtClean="0">
                        <a:solidFill>
                          <a:srgbClr val="000000"/>
                        </a:solidFill>
                        <a:latin typeface="Cambria Math" panose="02040503050406030204" pitchFamily="18" charset="0"/>
                      </a:rPr>
                      <m:t>=</m:t>
                    </m:r>
                    <m:f>
                      <m:fPr>
                        <m:ctrlPr>
                          <a:rPr lang="en-US" sz="1800" b="0" i="1" smtClean="0">
                            <a:solidFill>
                              <a:srgbClr val="000000"/>
                            </a:solidFill>
                            <a:latin typeface="Cambria Math" panose="02040503050406030204" pitchFamily="18" charset="0"/>
                          </a:rPr>
                        </m:ctrlPr>
                      </m:fPr>
                      <m:num>
                        <m:r>
                          <a:rPr lang="en-US" sz="1800" b="0" i="1" smtClean="0">
                            <a:solidFill>
                              <a:srgbClr val="000000"/>
                            </a:solidFill>
                            <a:latin typeface="Cambria Math" panose="02040503050406030204" pitchFamily="18" charset="0"/>
                          </a:rPr>
                          <m:t>𝑐</m:t>
                        </m:r>
                      </m:num>
                      <m:den>
                        <m:r>
                          <a:rPr lang="en-US" sz="1800" b="0" i="1" smtClean="0">
                            <a:solidFill>
                              <a:srgbClr val="000000"/>
                            </a:solidFill>
                            <a:latin typeface="Cambria Math" panose="02040503050406030204" pitchFamily="18" charset="0"/>
                          </a:rPr>
                          <m:t>𝑣</m:t>
                        </m:r>
                      </m:den>
                    </m:f>
                  </m:oMath>
                </a14:m>
                <a:endParaRPr lang="en-US" sz="1800" dirty="0">
                  <a:solidFill>
                    <a:srgbClr val="000000"/>
                  </a:solidFill>
                </a:endParaRPr>
              </a:p>
              <a:p>
                <a:pPr marL="285750" indent="-285750">
                  <a:spcBef>
                    <a:spcPct val="50000"/>
                  </a:spcBef>
                  <a:buFont typeface="Arial" pitchFamily="34" charset="0"/>
                  <a:buChar char="•"/>
                </a:pPr>
                <a:r>
                  <a:rPr lang="en-US" sz="1800" dirty="0" smtClean="0">
                    <a:solidFill>
                      <a:srgbClr val="000000"/>
                    </a:solidFill>
                  </a:rPr>
                  <a:t>Huygens’s Principle (wavelets and wave front)</a:t>
                </a:r>
              </a:p>
              <a:p>
                <a:pPr marL="285750" indent="-285750">
                  <a:spcBef>
                    <a:spcPct val="50000"/>
                  </a:spcBef>
                  <a:buFont typeface="Arial" pitchFamily="34" charset="0"/>
                  <a:buChar char="•"/>
                </a:pPr>
                <a:r>
                  <a:rPr lang="en-US" sz="1800" dirty="0" smtClean="0">
                    <a:solidFill>
                      <a:srgbClr val="000000"/>
                    </a:solidFill>
                  </a:rPr>
                  <a:t>Dispersion (index of refraction, n, depends on wavelength)</a:t>
                </a:r>
              </a:p>
              <a:p>
                <a:pPr marL="285750" indent="-285750">
                  <a:spcBef>
                    <a:spcPct val="50000"/>
                  </a:spcBef>
                  <a:buFont typeface="Arial" pitchFamily="34" charset="0"/>
                  <a:buChar char="•"/>
                </a:pPr>
                <a:r>
                  <a:rPr lang="en-US" sz="1800" dirty="0" smtClean="0">
                    <a:solidFill>
                      <a:srgbClr val="000000"/>
                    </a:solidFill>
                  </a:rPr>
                  <a:t>Total internal reflection</a:t>
                </a:r>
                <a:endParaRPr lang="en-US" sz="1800" dirty="0">
                  <a:solidFill>
                    <a:srgbClr val="00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273842" y="1023342"/>
                <a:ext cx="8641557" cy="4110677"/>
              </a:xfrm>
              <a:prstGeom prst="rect">
                <a:avLst/>
              </a:prstGeom>
              <a:blipFill rotWithShape="0">
                <a:blip r:embed="rId2"/>
                <a:stretch>
                  <a:fillRect l="-423" t="-740" b="-1331"/>
                </a:stretch>
              </a:blipFill>
              <a:ln>
                <a:solidFill>
                  <a:schemeClr val="tx1"/>
                </a:solidFill>
              </a:ln>
            </p:spPr>
            <p:txBody>
              <a:bodyPr/>
              <a:lstStyle/>
              <a:p>
                <a:r>
                  <a:rPr lang="en-US">
                    <a:noFill/>
                  </a:rPr>
                  <a:t> </a:t>
                </a:r>
              </a:p>
            </p:txBody>
          </p:sp>
        </mc:Fallback>
      </mc:AlternateContent>
      <p:sp>
        <p:nvSpPr>
          <p:cNvPr id="3" name="TextBox 2"/>
          <p:cNvSpPr txBox="1"/>
          <p:nvPr/>
        </p:nvSpPr>
        <p:spPr>
          <a:xfrm>
            <a:off x="0" y="0"/>
            <a:ext cx="9144000" cy="830997"/>
          </a:xfrm>
          <a:prstGeom prst="rect">
            <a:avLst/>
          </a:prstGeom>
          <a:solidFill>
            <a:srgbClr val="FF9999"/>
          </a:solidFill>
          <a:ln>
            <a:solidFill>
              <a:schemeClr val="tx1"/>
            </a:solidFill>
          </a:ln>
        </p:spPr>
        <p:txBody>
          <a:bodyPr wrap="square" rtlCol="0">
            <a:spAutoFit/>
          </a:bodyPr>
          <a:lstStyle/>
          <a:p>
            <a:pPr algn="ctr"/>
            <a:r>
              <a:rPr lang="en-US" dirty="0" smtClean="0">
                <a:solidFill>
                  <a:schemeClr val="tx1"/>
                </a:solidFill>
              </a:rPr>
              <a:t>Review</a:t>
            </a:r>
            <a:endParaRPr lang="en-US" dirty="0">
              <a:solidFill>
                <a:schemeClr val="tx1"/>
              </a:solidFill>
            </a:endParaRPr>
          </a:p>
        </p:txBody>
      </p:sp>
      <p:pic>
        <p:nvPicPr>
          <p:cNvPr id="4" name="Picture 4" descr="3510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365"/>
          <a:stretch/>
        </p:blipFill>
        <p:spPr bwMode="auto">
          <a:xfrm>
            <a:off x="273842" y="5234006"/>
            <a:ext cx="2210001" cy="148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352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363"/>
          <a:stretch/>
        </p:blipFill>
        <p:spPr bwMode="auto">
          <a:xfrm>
            <a:off x="7235920" y="5234006"/>
            <a:ext cx="1738313" cy="148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wordpress.mrreid.org/wp-content/uploads/2012/09/2012-poolcam-photograp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5234006"/>
            <a:ext cx="2223250" cy="148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8003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752600"/>
            <a:ext cx="7010400" cy="1323439"/>
          </a:xfrm>
          <a:prstGeom prst="rect">
            <a:avLst/>
          </a:prstGeom>
          <a:noFill/>
        </p:spPr>
        <p:txBody>
          <a:bodyPr wrap="square" rtlCol="0">
            <a:spAutoFit/>
          </a:bodyPr>
          <a:lstStyle/>
          <a:p>
            <a:pPr algn="ctr"/>
            <a:r>
              <a:rPr lang="en-US" sz="8000" dirty="0" smtClean="0">
                <a:solidFill>
                  <a:schemeClr val="tx1"/>
                </a:solidFill>
              </a:rPr>
              <a:t>Extra Slides</a:t>
            </a:r>
            <a:endParaRPr lang="en-US" sz="8000" dirty="0">
              <a:solidFill>
                <a:schemeClr val="tx1"/>
              </a:solidFill>
            </a:endParaRPr>
          </a:p>
        </p:txBody>
      </p:sp>
    </p:spTree>
    <p:extLst>
      <p:ext uri="{BB962C8B-B14F-4D97-AF65-F5344CB8AC3E}">
        <p14:creationId xmlns:p14="http://schemas.microsoft.com/office/powerpoint/2010/main" val="4082697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rgbClr val="FF9999"/>
          </a:solidFill>
          <a:ln>
            <a:solidFill>
              <a:schemeClr val="tx1"/>
            </a:solidFill>
          </a:ln>
        </p:spPr>
        <p:txBody>
          <a:bodyPr wrap="square" rtlCol="0">
            <a:spAutoFit/>
          </a:bodyPr>
          <a:lstStyle/>
          <a:p>
            <a:pPr algn="ctr"/>
            <a:r>
              <a:rPr lang="en-US" sz="3600" dirty="0" smtClean="0">
                <a:solidFill>
                  <a:schemeClr val="tx1"/>
                </a:solidFill>
              </a:rPr>
              <a:t>Huygens’s principle</a:t>
            </a:r>
            <a:endParaRPr lang="en-US" sz="3600" dirty="0">
              <a:solidFill>
                <a:schemeClr val="tx1"/>
              </a:solidFill>
            </a:endParaRPr>
          </a:p>
        </p:txBody>
      </p:sp>
      <p:pic>
        <p:nvPicPr>
          <p:cNvPr id="3" name="Picture 4" descr="3518"/>
          <p:cNvPicPr preferRelativeResize="0">
            <a:picLocks noChangeAspect="1" noChangeArrowheads="1"/>
          </p:cNvPicPr>
          <p:nvPr/>
        </p:nvPicPr>
        <p:blipFill rotWithShape="1">
          <a:blip r:embed="rId2" cstate="print">
            <a:extLst>
              <a:ext uri="{28A0092B-C50C-407E-A947-70E740481C1C}">
                <a14:useLocalDpi xmlns:a14="http://schemas.microsoft.com/office/drawing/2010/main" val="0"/>
              </a:ext>
            </a:extLst>
          </a:blip>
          <a:srcRect l="51971" t="23828"/>
          <a:stretch/>
        </p:blipFill>
        <p:spPr bwMode="auto">
          <a:xfrm>
            <a:off x="4890916" y="2503457"/>
            <a:ext cx="2957684" cy="389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3518"/>
          <p:cNvPicPr preferRelativeResize="0">
            <a:picLocks noChangeAspect="1" noChangeArrowheads="1"/>
          </p:cNvPicPr>
          <p:nvPr/>
        </p:nvPicPr>
        <p:blipFill rotWithShape="1">
          <a:blip r:embed="rId2" cstate="print">
            <a:extLst>
              <a:ext uri="{28A0092B-C50C-407E-A947-70E740481C1C}">
                <a14:useLocalDpi xmlns:a14="http://schemas.microsoft.com/office/drawing/2010/main" val="0"/>
              </a:ext>
            </a:extLst>
          </a:blip>
          <a:srcRect t="23828" r="49267"/>
          <a:stretch/>
        </p:blipFill>
        <p:spPr bwMode="auto">
          <a:xfrm>
            <a:off x="609600" y="2503457"/>
            <a:ext cx="3124200" cy="389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762000"/>
            <a:ext cx="9144000" cy="1754326"/>
          </a:xfrm>
          <a:prstGeom prst="rect">
            <a:avLst/>
          </a:prstGeom>
          <a:noFill/>
          <a:ln w="19050">
            <a:solidFill>
              <a:srgbClr val="808000"/>
            </a:solidFill>
          </a:ln>
        </p:spPr>
        <p:txBody>
          <a:bodyPr wrap="square" rtlCol="0">
            <a:spAutoFit/>
          </a:bodyPr>
          <a:lstStyle/>
          <a:p>
            <a:pPr>
              <a:lnSpc>
                <a:spcPct val="150000"/>
              </a:lnSpc>
            </a:pPr>
            <a:r>
              <a:rPr lang="en-US" sz="1800" dirty="0" smtClean="0">
                <a:solidFill>
                  <a:schemeClr val="tx1"/>
                </a:solidFill>
              </a:rPr>
              <a:t>All points on a given wave front are taken as point sources for the production of spherical secondary waves, called </a:t>
            </a:r>
            <a:r>
              <a:rPr lang="en-US" sz="1800" u="sng" dirty="0" smtClean="0">
                <a:solidFill>
                  <a:schemeClr val="tx1"/>
                </a:solidFill>
              </a:rPr>
              <a:t>wavelets</a:t>
            </a:r>
            <a:r>
              <a:rPr lang="en-US" sz="1800" dirty="0" smtClean="0">
                <a:solidFill>
                  <a:schemeClr val="tx1"/>
                </a:solidFill>
              </a:rPr>
              <a:t>, that propagate outward through a medium with speeds characteristic of waves in that medium. After some time has passed, the new position of the wave front is the surface tangent to the wavelets</a:t>
            </a:r>
            <a:endParaRPr lang="en-US" sz="1800" dirty="0">
              <a:solidFill>
                <a:schemeClr val="tx1"/>
              </a:solidFill>
            </a:endParaRPr>
          </a:p>
        </p:txBody>
      </p:sp>
    </p:spTree>
    <p:extLst>
      <p:ext uri="{BB962C8B-B14F-4D97-AF65-F5344CB8AC3E}">
        <p14:creationId xmlns:p14="http://schemas.microsoft.com/office/powerpoint/2010/main" val="894849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solidFill>
            <a:srgbClr val="FF9999"/>
          </a:solidFill>
          <a:ln>
            <a:solidFill>
              <a:schemeClr val="tx1"/>
            </a:solidFill>
          </a:ln>
        </p:spPr>
        <p:txBody>
          <a:bodyPr wrap="square" rtlCol="0">
            <a:spAutoFit/>
          </a:bodyPr>
          <a:lstStyle/>
          <a:p>
            <a:pPr algn="ctr"/>
            <a:r>
              <a:rPr lang="en-US" sz="3200" dirty="0" smtClean="0">
                <a:solidFill>
                  <a:schemeClr val="tx1"/>
                </a:solidFill>
              </a:rPr>
              <a:t>Huygens’s principle</a:t>
            </a:r>
          </a:p>
          <a:p>
            <a:r>
              <a:rPr lang="en-US" sz="2400" dirty="0" smtClean="0">
                <a:solidFill>
                  <a:schemeClr val="tx1"/>
                </a:solidFill>
              </a:rPr>
              <a:t>	   Law of reflection </a:t>
            </a:r>
            <a:r>
              <a:rPr lang="en-US" sz="2400" dirty="0">
                <a:solidFill>
                  <a:schemeClr val="tx1"/>
                </a:solidFill>
              </a:rPr>
              <a:t>	</a:t>
            </a:r>
            <a:r>
              <a:rPr lang="en-US" sz="2400" dirty="0" smtClean="0">
                <a:solidFill>
                  <a:schemeClr val="tx1"/>
                </a:solidFill>
              </a:rPr>
              <a:t>		</a:t>
            </a:r>
            <a:r>
              <a:rPr lang="en-US" sz="2400" dirty="0">
                <a:solidFill>
                  <a:schemeClr val="tx1"/>
                </a:solidFill>
              </a:rPr>
              <a:t> </a:t>
            </a:r>
            <a:r>
              <a:rPr lang="en-US" sz="2400" dirty="0" smtClean="0">
                <a:solidFill>
                  <a:schemeClr val="tx1"/>
                </a:solidFill>
              </a:rPr>
              <a:t>      Snell’s law</a:t>
            </a:r>
            <a:endParaRPr lang="en-US" sz="2400" dirty="0">
              <a:solidFill>
                <a:schemeClr val="tx1"/>
              </a:solidFill>
            </a:endParaRPr>
          </a:p>
        </p:txBody>
      </p:sp>
      <p:pic>
        <p:nvPicPr>
          <p:cNvPr id="3" name="Picture 4" descr="35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688679"/>
            <a:ext cx="3384713" cy="433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35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622" y="1676400"/>
            <a:ext cx="333569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bwMode="auto">
          <a:xfrm>
            <a:off x="4419600" y="1219200"/>
            <a:ext cx="0" cy="5410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52912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871595"/>
            <a:ext cx="8915400"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Light of wavelength 700 nm is incident on the face of a fused quartz prism (</a:t>
            </a:r>
            <a:r>
              <a:rPr kumimoji="0" lang="en-US" altLang="en-US" sz="1800" b="0" i="1" u="none" strike="noStrike" cap="none" normalizeH="0" baseline="0" dirty="0" smtClean="0">
                <a:ln>
                  <a:noFill/>
                </a:ln>
                <a:solidFill>
                  <a:schemeClr val="tx1"/>
                </a:solidFill>
                <a:effectLst/>
                <a:latin typeface="Arial" panose="020B0604020202020204" pitchFamily="34" charset="0"/>
              </a:rPr>
              <a:t>n</a:t>
            </a:r>
            <a:r>
              <a:rPr kumimoji="0" lang="en-US" altLang="en-US" sz="1800" b="0" i="0" u="none" strike="noStrike" cap="none" normalizeH="0" baseline="0" dirty="0" smtClean="0">
                <a:ln>
                  <a:noFill/>
                </a:ln>
                <a:solidFill>
                  <a:schemeClr val="tx1"/>
                </a:solidFill>
                <a:effectLst/>
                <a:latin typeface="Arial" panose="020B0604020202020204" pitchFamily="34" charset="0"/>
              </a:rPr>
              <a:t> = 1.458 at 700 nm) at an incidence angle of 75.2°. The apex angle of the prism is 60.0°. </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 Calculate the angle of refraction at the first surface.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(b) Calculate the angle of incidence at the second surface.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(c) Calculate the angle of refraction at the second surface.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(d) Calculate the angle between the incident and emerging rays. </a:t>
            </a:r>
          </a:p>
        </p:txBody>
      </p:sp>
      <p:pic>
        <p:nvPicPr>
          <p:cNvPr id="67587" name="Picture 3" descr="seen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2333625"/>
            <a:ext cx="152400" cy="16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451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7239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dirty="0">
                <a:solidFill>
                  <a:srgbClr val="000000"/>
                </a:solidFill>
              </a:rPr>
              <a:t>Prism-based </a:t>
            </a:r>
            <a:r>
              <a:rPr lang="en-US" sz="2800" dirty="0" smtClean="0">
                <a:solidFill>
                  <a:srgbClr val="000000"/>
                </a:solidFill>
              </a:rPr>
              <a:t>TIR (total internal reflection) </a:t>
            </a:r>
            <a:r>
              <a:rPr lang="en-US" sz="2800" dirty="0">
                <a:solidFill>
                  <a:srgbClr val="000000"/>
                </a:solidFill>
              </a:rPr>
              <a:t>illumination</a:t>
            </a:r>
          </a:p>
        </p:txBody>
      </p:sp>
      <p:grpSp>
        <p:nvGrpSpPr>
          <p:cNvPr id="100387" name="Group 35"/>
          <p:cNvGrpSpPr>
            <a:grpSpLocks/>
          </p:cNvGrpSpPr>
          <p:nvPr/>
        </p:nvGrpSpPr>
        <p:grpSpPr bwMode="auto">
          <a:xfrm>
            <a:off x="812800" y="3870325"/>
            <a:ext cx="3298825" cy="2987675"/>
            <a:chOff x="566" y="2438"/>
            <a:chExt cx="2078" cy="1882"/>
          </a:xfrm>
        </p:grpSpPr>
        <p:graphicFrame>
          <p:nvGraphicFramePr>
            <p:cNvPr id="5159" name="Object 4"/>
            <p:cNvGraphicFramePr>
              <a:graphicFrameLocks noChangeAspect="1"/>
            </p:cNvGraphicFramePr>
            <p:nvPr/>
          </p:nvGraphicFramePr>
          <p:xfrm>
            <a:off x="619" y="2438"/>
            <a:ext cx="1617" cy="1131"/>
          </p:xfrm>
          <a:graphic>
            <a:graphicData uri="http://schemas.openxmlformats.org/presentationml/2006/ole">
              <mc:AlternateContent xmlns:mc="http://schemas.openxmlformats.org/markup-compatibility/2006">
                <mc:Choice xmlns:v="urn:schemas-microsoft-com:vml" Requires="v">
                  <p:oleObj spid="_x0000_s65717" name="Equation" r:id="rId3" imgW="1524000" imgH="1066800" progId="Equation.DSMT4">
                    <p:embed/>
                  </p:oleObj>
                </mc:Choice>
                <mc:Fallback>
                  <p:oleObj name="Equation" r:id="rId3" imgW="1524000" imgH="1066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 y="2438"/>
                          <a:ext cx="1617" cy="113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60" name="Text Box 27"/>
            <p:cNvSpPr txBox="1">
              <a:spLocks noChangeArrowheads="1"/>
            </p:cNvSpPr>
            <p:nvPr/>
          </p:nvSpPr>
          <p:spPr bwMode="auto">
            <a:xfrm>
              <a:off x="566" y="3624"/>
              <a:ext cx="2078" cy="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5000"/>
                </a:spcBef>
              </a:pPr>
              <a:r>
                <a:rPr lang="en-US" sz="1400"/>
                <a:t>n</a:t>
              </a:r>
              <a:r>
                <a:rPr lang="en-US" sz="1400" baseline="-25000"/>
                <a:t>1</a:t>
              </a:r>
              <a:r>
                <a:rPr lang="en-US" sz="1400"/>
                <a:t> …index of refraction of glass slide</a:t>
              </a:r>
            </a:p>
            <a:p>
              <a:pPr eaLnBrk="1" hangingPunct="1">
                <a:spcBef>
                  <a:spcPct val="25000"/>
                </a:spcBef>
              </a:pPr>
              <a:r>
                <a:rPr lang="en-US" sz="1400"/>
                <a:t>n</a:t>
              </a:r>
              <a:r>
                <a:rPr lang="en-US" sz="1400" baseline="-25000"/>
                <a:t>2</a:t>
              </a:r>
              <a:r>
                <a:rPr lang="en-US" sz="1400"/>
                <a:t> …index of refraction of water</a:t>
              </a:r>
              <a:r>
                <a:rPr lang="en-US" sz="1400" baseline="-25000"/>
                <a:t> </a:t>
              </a:r>
            </a:p>
            <a:p>
              <a:pPr eaLnBrk="1" hangingPunct="1">
                <a:spcBef>
                  <a:spcPct val="25000"/>
                </a:spcBef>
              </a:pPr>
              <a:r>
                <a:rPr lang="en-US" sz="1400">
                  <a:latin typeface="Symbol" pitchFamily="18" charset="2"/>
                </a:rPr>
                <a:t>q</a:t>
              </a:r>
              <a:r>
                <a:rPr lang="en-US" sz="1400"/>
                <a:t> … incident angle</a:t>
              </a:r>
            </a:p>
            <a:p>
              <a:pPr eaLnBrk="1" hangingPunct="1">
                <a:spcBef>
                  <a:spcPct val="25000"/>
                </a:spcBef>
              </a:pPr>
              <a:r>
                <a:rPr lang="en-US" sz="1400">
                  <a:latin typeface="Symbol" pitchFamily="18" charset="2"/>
                </a:rPr>
                <a:t>l</a:t>
              </a:r>
              <a:r>
                <a:rPr lang="en-US" sz="1400"/>
                <a:t> … wavelength of light</a:t>
              </a:r>
            </a:p>
          </p:txBody>
        </p:sp>
      </p:grpSp>
      <p:sp>
        <p:nvSpPr>
          <p:cNvPr id="5124" name="Line 28"/>
          <p:cNvSpPr>
            <a:spLocks noChangeShapeType="1"/>
          </p:cNvSpPr>
          <p:nvPr/>
        </p:nvSpPr>
        <p:spPr bwMode="auto">
          <a:xfrm>
            <a:off x="4300538" y="1060450"/>
            <a:ext cx="0" cy="5605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0381" name="Object 29"/>
          <p:cNvGraphicFramePr>
            <a:graphicFrameLocks noChangeAspect="1"/>
          </p:cNvGraphicFramePr>
          <p:nvPr/>
        </p:nvGraphicFramePr>
        <p:xfrm>
          <a:off x="4922838" y="869950"/>
          <a:ext cx="3725862" cy="2079625"/>
        </p:xfrm>
        <a:graphic>
          <a:graphicData uri="http://schemas.openxmlformats.org/presentationml/2006/ole">
            <mc:AlternateContent xmlns:mc="http://schemas.openxmlformats.org/markup-compatibility/2006">
              <mc:Choice xmlns:v="urn:schemas-microsoft-com:vml" Requires="v">
                <p:oleObj spid="_x0000_s65718" name="Photo Editor Photo" r:id="rId5" imgW="6687483" imgH="3734321" progId="MSPhotoEd.3">
                  <p:embed/>
                </p:oleObj>
              </mc:Choice>
              <mc:Fallback>
                <p:oleObj name="Photo Editor Photo" r:id="rId5" imgW="6687483" imgH="3734321"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2838" y="869950"/>
                        <a:ext cx="3725862"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0389" name="Group 37"/>
          <p:cNvGrpSpPr>
            <a:grpSpLocks/>
          </p:cNvGrpSpPr>
          <p:nvPr/>
        </p:nvGrpSpPr>
        <p:grpSpPr bwMode="auto">
          <a:xfrm>
            <a:off x="4572000" y="3052763"/>
            <a:ext cx="2043113" cy="2306637"/>
            <a:chOff x="2934" y="2288"/>
            <a:chExt cx="1287" cy="1453"/>
          </a:xfrm>
        </p:grpSpPr>
        <p:pic>
          <p:nvPicPr>
            <p:cNvPr id="5157" name="Picture 31" descr="prism20x200nm_76sens_5000ms-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20" y="2585"/>
              <a:ext cx="1156" cy="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8" name="Text Box 32"/>
            <p:cNvSpPr txBox="1">
              <a:spLocks noChangeArrowheads="1"/>
            </p:cNvSpPr>
            <p:nvPr/>
          </p:nvSpPr>
          <p:spPr bwMode="auto">
            <a:xfrm>
              <a:off x="2934" y="2288"/>
              <a:ext cx="1287" cy="32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a:solidFill>
                    <a:srgbClr val="000000"/>
                  </a:solidFill>
                </a:rPr>
                <a:t>TIRF</a:t>
              </a:r>
            </a:p>
          </p:txBody>
        </p:sp>
      </p:grpSp>
      <p:grpSp>
        <p:nvGrpSpPr>
          <p:cNvPr id="100388" name="Group 36"/>
          <p:cNvGrpSpPr>
            <a:grpSpLocks/>
          </p:cNvGrpSpPr>
          <p:nvPr/>
        </p:nvGrpSpPr>
        <p:grpSpPr bwMode="auto">
          <a:xfrm>
            <a:off x="6904038" y="3052763"/>
            <a:ext cx="2043112" cy="2335212"/>
            <a:chOff x="4403" y="2288"/>
            <a:chExt cx="1287" cy="1471"/>
          </a:xfrm>
        </p:grpSpPr>
        <p:pic>
          <p:nvPicPr>
            <p:cNvPr id="5155" name="Picture 30" descr="epi20x200nm_0sens_1000ms-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08" y="2607"/>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6" name="Text Box 33"/>
            <p:cNvSpPr txBox="1">
              <a:spLocks noChangeArrowheads="1"/>
            </p:cNvSpPr>
            <p:nvPr/>
          </p:nvSpPr>
          <p:spPr bwMode="auto">
            <a:xfrm>
              <a:off x="4403" y="2288"/>
              <a:ext cx="1287" cy="32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a:solidFill>
                    <a:srgbClr val="000000"/>
                  </a:solidFill>
                </a:rPr>
                <a:t>No TIRF</a:t>
              </a:r>
            </a:p>
          </p:txBody>
        </p:sp>
      </p:grpSp>
      <p:grpSp>
        <p:nvGrpSpPr>
          <p:cNvPr id="100391" name="Group 39"/>
          <p:cNvGrpSpPr>
            <a:grpSpLocks/>
          </p:cNvGrpSpPr>
          <p:nvPr/>
        </p:nvGrpSpPr>
        <p:grpSpPr bwMode="auto">
          <a:xfrm>
            <a:off x="225425" y="1168400"/>
            <a:ext cx="4143375" cy="2406650"/>
            <a:chOff x="196" y="736"/>
            <a:chExt cx="2610" cy="1516"/>
          </a:xfrm>
        </p:grpSpPr>
        <p:grpSp>
          <p:nvGrpSpPr>
            <p:cNvPr id="5131" name="Group 34"/>
            <p:cNvGrpSpPr>
              <a:grpSpLocks/>
            </p:cNvGrpSpPr>
            <p:nvPr/>
          </p:nvGrpSpPr>
          <p:grpSpPr bwMode="auto">
            <a:xfrm>
              <a:off x="196" y="736"/>
              <a:ext cx="2352" cy="1516"/>
              <a:chOff x="196" y="736"/>
              <a:chExt cx="2352" cy="1516"/>
            </a:xfrm>
          </p:grpSpPr>
          <p:graphicFrame>
            <p:nvGraphicFramePr>
              <p:cNvPr id="5133" name="Object 3"/>
              <p:cNvGraphicFramePr>
                <a:graphicFrameLocks noChangeAspect="1"/>
              </p:cNvGraphicFramePr>
              <p:nvPr/>
            </p:nvGraphicFramePr>
            <p:xfrm>
              <a:off x="313" y="748"/>
              <a:ext cx="2109" cy="1475"/>
            </p:xfrm>
            <a:graphic>
              <a:graphicData uri="http://schemas.openxmlformats.org/presentationml/2006/ole">
                <mc:AlternateContent xmlns:mc="http://schemas.openxmlformats.org/markup-compatibility/2006">
                  <mc:Choice xmlns:v="urn:schemas-microsoft-com:vml" Requires="v">
                    <p:oleObj spid="_x0000_s65719" name="Photo Editor Photo" r:id="rId9" imgW="6849431" imgH="4791744" progId="MSPhotoEd.3">
                      <p:embed/>
                    </p:oleObj>
                  </mc:Choice>
                  <mc:Fallback>
                    <p:oleObj name="Photo Editor Photo" r:id="rId9" imgW="6849431" imgH="4791744" progId="MSPhotoEd.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 y="748"/>
                            <a:ext cx="2109" cy="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4" name="Rectangle 5"/>
              <p:cNvSpPr>
                <a:spLocks noChangeArrowheads="1"/>
              </p:cNvSpPr>
              <p:nvPr/>
            </p:nvSpPr>
            <p:spPr bwMode="auto">
              <a:xfrm>
                <a:off x="956" y="969"/>
                <a:ext cx="1464" cy="930"/>
              </a:xfrm>
              <a:prstGeom prst="rect">
                <a:avLst/>
              </a:prstGeom>
              <a:gradFill rotWithShape="1">
                <a:gsLst>
                  <a:gs pos="0">
                    <a:srgbClr val="FFFFFF"/>
                  </a:gs>
                  <a:gs pos="100000">
                    <a:srgbClr val="3333CC"/>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Text Box 6"/>
              <p:cNvSpPr txBox="1">
                <a:spLocks noChangeArrowheads="1"/>
              </p:cNvSpPr>
              <p:nvPr/>
            </p:nvSpPr>
            <p:spPr bwMode="auto">
              <a:xfrm>
                <a:off x="958" y="736"/>
                <a:ext cx="109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a:t>Relative light intensity</a:t>
                </a:r>
              </a:p>
            </p:txBody>
          </p:sp>
          <p:sp>
            <p:nvSpPr>
              <p:cNvPr id="5136" name="Text Box 7"/>
              <p:cNvSpPr txBox="1">
                <a:spLocks noChangeArrowheads="1"/>
              </p:cNvSpPr>
              <p:nvPr/>
            </p:nvSpPr>
            <p:spPr bwMode="auto">
              <a:xfrm>
                <a:off x="905" y="943"/>
                <a:ext cx="10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a:t>0.125</a:t>
                </a:r>
              </a:p>
            </p:txBody>
          </p:sp>
          <p:sp>
            <p:nvSpPr>
              <p:cNvPr id="5137" name="Text Box 8"/>
              <p:cNvSpPr txBox="1">
                <a:spLocks noChangeArrowheads="1"/>
              </p:cNvSpPr>
              <p:nvPr/>
            </p:nvSpPr>
            <p:spPr bwMode="auto">
              <a:xfrm>
                <a:off x="906" y="1218"/>
                <a:ext cx="10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a:t>0.25</a:t>
                </a:r>
              </a:p>
            </p:txBody>
          </p:sp>
          <p:sp>
            <p:nvSpPr>
              <p:cNvPr id="5138" name="Text Box 9"/>
              <p:cNvSpPr txBox="1">
                <a:spLocks noChangeArrowheads="1"/>
              </p:cNvSpPr>
              <p:nvPr/>
            </p:nvSpPr>
            <p:spPr bwMode="auto">
              <a:xfrm>
                <a:off x="906" y="1523"/>
                <a:ext cx="10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a:t>0.5</a:t>
                </a:r>
              </a:p>
            </p:txBody>
          </p:sp>
          <p:sp>
            <p:nvSpPr>
              <p:cNvPr id="5139" name="Oval 10"/>
              <p:cNvSpPr>
                <a:spLocks noChangeArrowheads="1"/>
              </p:cNvSpPr>
              <p:nvPr/>
            </p:nvSpPr>
            <p:spPr bwMode="auto">
              <a:xfrm>
                <a:off x="1834" y="939"/>
                <a:ext cx="90" cy="9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Oval 11"/>
              <p:cNvSpPr>
                <a:spLocks noChangeArrowheads="1"/>
              </p:cNvSpPr>
              <p:nvPr/>
            </p:nvSpPr>
            <p:spPr bwMode="auto">
              <a:xfrm>
                <a:off x="1361" y="982"/>
                <a:ext cx="90" cy="9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Oval 12"/>
              <p:cNvSpPr>
                <a:spLocks noChangeArrowheads="1"/>
              </p:cNvSpPr>
              <p:nvPr/>
            </p:nvSpPr>
            <p:spPr bwMode="auto">
              <a:xfrm>
                <a:off x="1650" y="1103"/>
                <a:ext cx="90" cy="9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2" name="Oval 13"/>
              <p:cNvSpPr>
                <a:spLocks noChangeArrowheads="1"/>
              </p:cNvSpPr>
              <p:nvPr/>
            </p:nvSpPr>
            <p:spPr bwMode="auto">
              <a:xfrm>
                <a:off x="1513" y="1296"/>
                <a:ext cx="90" cy="9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3" name="Oval 14"/>
              <p:cNvSpPr>
                <a:spLocks noChangeArrowheads="1"/>
              </p:cNvSpPr>
              <p:nvPr/>
            </p:nvSpPr>
            <p:spPr bwMode="auto">
              <a:xfrm>
                <a:off x="1868" y="1225"/>
                <a:ext cx="90" cy="9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Oval 15"/>
              <p:cNvSpPr>
                <a:spLocks noChangeArrowheads="1"/>
              </p:cNvSpPr>
              <p:nvPr/>
            </p:nvSpPr>
            <p:spPr bwMode="auto">
              <a:xfrm>
                <a:off x="1239" y="1274"/>
                <a:ext cx="90" cy="9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AutoShape 16"/>
              <p:cNvSpPr>
                <a:spLocks noChangeArrowheads="1"/>
              </p:cNvSpPr>
              <p:nvPr/>
            </p:nvSpPr>
            <p:spPr bwMode="auto">
              <a:xfrm>
                <a:off x="1606" y="1641"/>
                <a:ext cx="222" cy="216"/>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Text Box 17"/>
              <p:cNvSpPr txBox="1">
                <a:spLocks noChangeArrowheads="1"/>
              </p:cNvSpPr>
              <p:nvPr/>
            </p:nvSpPr>
            <p:spPr bwMode="auto">
              <a:xfrm>
                <a:off x="1822" y="1593"/>
                <a:ext cx="726"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a:t>Only molecules close to surface will fluoresce</a:t>
                </a:r>
              </a:p>
            </p:txBody>
          </p:sp>
          <p:sp>
            <p:nvSpPr>
              <p:cNvPr id="5147" name="Text Box 19"/>
              <p:cNvSpPr txBox="1">
                <a:spLocks noChangeArrowheads="1"/>
              </p:cNvSpPr>
              <p:nvPr/>
            </p:nvSpPr>
            <p:spPr bwMode="auto">
              <a:xfrm>
                <a:off x="263" y="736"/>
                <a:ext cx="618" cy="2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a:t>Distance above cover slip</a:t>
                </a:r>
              </a:p>
            </p:txBody>
          </p:sp>
          <p:sp>
            <p:nvSpPr>
              <p:cNvPr id="5148" name="Text Box 20"/>
              <p:cNvSpPr txBox="1">
                <a:spLocks noChangeArrowheads="1"/>
              </p:cNvSpPr>
              <p:nvPr/>
            </p:nvSpPr>
            <p:spPr bwMode="auto">
              <a:xfrm>
                <a:off x="414" y="1523"/>
                <a:ext cx="486"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900"/>
                  <a:t>44 nm</a:t>
                </a:r>
              </a:p>
            </p:txBody>
          </p:sp>
          <p:sp>
            <p:nvSpPr>
              <p:cNvPr id="5149" name="Text Box 21"/>
              <p:cNvSpPr txBox="1">
                <a:spLocks noChangeArrowheads="1"/>
              </p:cNvSpPr>
              <p:nvPr/>
            </p:nvSpPr>
            <p:spPr bwMode="auto">
              <a:xfrm>
                <a:off x="481" y="1218"/>
                <a:ext cx="390"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900"/>
                  <a:t>88 nm</a:t>
                </a:r>
              </a:p>
            </p:txBody>
          </p:sp>
          <p:sp>
            <p:nvSpPr>
              <p:cNvPr id="5150" name="Text Box 22"/>
              <p:cNvSpPr txBox="1">
                <a:spLocks noChangeArrowheads="1"/>
              </p:cNvSpPr>
              <p:nvPr/>
            </p:nvSpPr>
            <p:spPr bwMode="auto">
              <a:xfrm>
                <a:off x="488" y="943"/>
                <a:ext cx="384"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900"/>
                  <a:t>132 nm</a:t>
                </a:r>
              </a:p>
            </p:txBody>
          </p:sp>
          <p:sp>
            <p:nvSpPr>
              <p:cNvPr id="5151" name="Text Box 23"/>
              <p:cNvSpPr txBox="1">
                <a:spLocks noChangeArrowheads="1"/>
              </p:cNvSpPr>
              <p:nvPr/>
            </p:nvSpPr>
            <p:spPr bwMode="auto">
              <a:xfrm>
                <a:off x="196" y="1437"/>
                <a:ext cx="360"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a:t>Laser</a:t>
                </a:r>
              </a:p>
            </p:txBody>
          </p:sp>
          <p:sp>
            <p:nvSpPr>
              <p:cNvPr id="5152" name="Text Box 24"/>
              <p:cNvSpPr txBox="1">
                <a:spLocks noChangeArrowheads="1"/>
              </p:cNvSpPr>
              <p:nvPr/>
            </p:nvSpPr>
            <p:spPr bwMode="auto">
              <a:xfrm>
                <a:off x="299" y="2098"/>
                <a:ext cx="918" cy="1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a:t>Prism and cover slip</a:t>
                </a:r>
              </a:p>
            </p:txBody>
          </p:sp>
          <p:sp>
            <p:nvSpPr>
              <p:cNvPr id="100377" name="AutoShape 25"/>
              <p:cNvSpPr>
                <a:spLocks noChangeArrowheads="1"/>
              </p:cNvSpPr>
              <p:nvPr/>
            </p:nvSpPr>
            <p:spPr bwMode="auto">
              <a:xfrm flipV="1">
                <a:off x="1180" y="2055"/>
                <a:ext cx="1116" cy="174"/>
              </a:xfrm>
              <a:custGeom>
                <a:avLst/>
                <a:gdLst>
                  <a:gd name="G0" fmla="+- 3619 0 0"/>
                  <a:gd name="G1" fmla="+- 21600 0 3619"/>
                  <a:gd name="G2" fmla="*/ 3619 1 2"/>
                  <a:gd name="G3" fmla="+- 21600 0 G2"/>
                  <a:gd name="G4" fmla="+/ 3619 21600 2"/>
                  <a:gd name="G5" fmla="+/ G1 0 2"/>
                  <a:gd name="G6" fmla="*/ 21600 21600 3619"/>
                  <a:gd name="G7" fmla="*/ G6 1 2"/>
                  <a:gd name="G8" fmla="+- 21600 0 G7"/>
                  <a:gd name="G9" fmla="*/ 21600 1 2"/>
                  <a:gd name="G10" fmla="+- 3619 0 G9"/>
                  <a:gd name="G11" fmla="?: G10 G8 0"/>
                  <a:gd name="G12" fmla="?: G10 G7 21600"/>
                  <a:gd name="T0" fmla="*/ 19790 w 21600"/>
                  <a:gd name="T1" fmla="*/ 10800 h 21600"/>
                  <a:gd name="T2" fmla="*/ 10800 w 21600"/>
                  <a:gd name="T3" fmla="*/ 21600 h 21600"/>
                  <a:gd name="T4" fmla="*/ 1810 w 21600"/>
                  <a:gd name="T5" fmla="*/ 10800 h 21600"/>
                  <a:gd name="T6" fmla="*/ 10800 w 21600"/>
                  <a:gd name="T7" fmla="*/ 0 h 21600"/>
                  <a:gd name="T8" fmla="*/ 3610 w 21600"/>
                  <a:gd name="T9" fmla="*/ 3610 h 21600"/>
                  <a:gd name="T10" fmla="*/ 17990 w 21600"/>
                  <a:gd name="T11" fmla="*/ 17990 h 21600"/>
                </a:gdLst>
                <a:ahLst/>
                <a:cxnLst>
                  <a:cxn ang="0">
                    <a:pos x="T0" y="T1"/>
                  </a:cxn>
                  <a:cxn ang="0">
                    <a:pos x="T2" y="T3"/>
                  </a:cxn>
                  <a:cxn ang="0">
                    <a:pos x="T4" y="T5"/>
                  </a:cxn>
                  <a:cxn ang="0">
                    <a:pos x="T6" y="T7"/>
                  </a:cxn>
                </a:cxnLst>
                <a:rect l="T8" t="T9" r="T10" b="T11"/>
                <a:pathLst>
                  <a:path w="21600" h="21600">
                    <a:moveTo>
                      <a:pt x="0" y="0"/>
                    </a:moveTo>
                    <a:lnTo>
                      <a:pt x="3619" y="21600"/>
                    </a:lnTo>
                    <a:lnTo>
                      <a:pt x="17981" y="21600"/>
                    </a:lnTo>
                    <a:lnTo>
                      <a:pt x="21600" y="0"/>
                    </a:lnTo>
                    <a:close/>
                  </a:path>
                </a:pathLst>
              </a:custGeom>
              <a:gradFill rotWithShape="1">
                <a:gsLst>
                  <a:gs pos="0">
                    <a:schemeClr val="bg2"/>
                  </a:gs>
                  <a:gs pos="50000">
                    <a:srgbClr val="FFFFFF"/>
                  </a:gs>
                  <a:gs pos="100000">
                    <a:schemeClr val="bg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0378" name="Text Box 26"/>
              <p:cNvSpPr txBox="1">
                <a:spLocks noChangeArrowheads="1"/>
              </p:cNvSpPr>
              <p:nvPr/>
            </p:nvSpPr>
            <p:spPr bwMode="auto">
              <a:xfrm>
                <a:off x="1307" y="2074"/>
                <a:ext cx="840" cy="144"/>
              </a:xfrm>
              <a:prstGeom prst="rect">
                <a:avLst/>
              </a:prstGeom>
              <a:noFill/>
              <a:ln>
                <a:noFill/>
              </a:ln>
              <a:effectLst/>
              <a:extLst>
                <a:ext uri="{909E8E84-426E-40DD-AFC4-6F175D3DCCD1}">
                  <a14:hiddenFill xmlns:a14="http://schemas.microsoft.com/office/drawing/2010/main">
                    <a:gradFill rotWithShape="1">
                      <a:gsLst>
                        <a:gs pos="0">
                          <a:schemeClr val="bg2"/>
                        </a:gs>
                        <a:gs pos="50000">
                          <a:srgbClr val="FFFFFF"/>
                        </a:gs>
                        <a:gs pos="100000">
                          <a:schemeClr val="bg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00"/>
                  <a:t>Microscope objective</a:t>
                </a:r>
              </a:p>
            </p:txBody>
          </p:sp>
        </p:grpSp>
        <p:sp>
          <p:nvSpPr>
            <p:cNvPr id="5132" name="Text Box 18"/>
            <p:cNvSpPr txBox="1">
              <a:spLocks noChangeArrowheads="1"/>
            </p:cNvSpPr>
            <p:nvPr/>
          </p:nvSpPr>
          <p:spPr bwMode="auto">
            <a:xfrm>
              <a:off x="2008" y="951"/>
              <a:ext cx="798"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a:t>No signal (background) from molecules far from surface.</a:t>
              </a:r>
            </a:p>
          </p:txBody>
        </p:sp>
      </p:grpSp>
      <p:sp>
        <p:nvSpPr>
          <p:cNvPr id="5129" name="TextBox 1"/>
          <p:cNvSpPr txBox="1">
            <a:spLocks noChangeArrowheads="1"/>
          </p:cNvSpPr>
          <p:nvPr/>
        </p:nvSpPr>
        <p:spPr bwMode="auto">
          <a:xfrm>
            <a:off x="4708525" y="5492750"/>
            <a:ext cx="4191000" cy="831850"/>
          </a:xfrm>
          <a:prstGeom prst="rect">
            <a:avLst/>
          </a:prstGeom>
          <a:solidFill>
            <a:srgbClr val="FFFF99"/>
          </a:solidFill>
          <a:ln w="12700">
            <a:solidFill>
              <a:schemeClr val="tx1"/>
            </a:solidFill>
            <a:miter lim="800000"/>
            <a:headEnd/>
            <a:tailEnd/>
          </a:ln>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à"/>
            </a:pPr>
            <a:r>
              <a:rPr lang="en-US" sz="1600" dirty="0">
                <a:sym typeface="Wingdings" pitchFamily="2" charset="2"/>
              </a:rPr>
              <a:t>TIRF is a technique to only excite </a:t>
            </a:r>
            <a:r>
              <a:rPr lang="en-US" sz="1600" dirty="0" err="1" smtClean="0">
                <a:sym typeface="Wingdings" pitchFamily="2" charset="2"/>
              </a:rPr>
              <a:t>fluorophores</a:t>
            </a:r>
            <a:r>
              <a:rPr lang="en-US" sz="1600" dirty="0" smtClean="0">
                <a:sym typeface="Wingdings" pitchFamily="2" charset="2"/>
              </a:rPr>
              <a:t> </a:t>
            </a:r>
            <a:r>
              <a:rPr lang="en-US" sz="1600" dirty="0">
                <a:sym typeface="Wingdings" pitchFamily="2" charset="2"/>
              </a:rPr>
              <a:t>on/close to surface </a:t>
            </a:r>
          </a:p>
          <a:p>
            <a:pPr eaLnBrk="1" hangingPunct="1">
              <a:buFont typeface="Wingdings" pitchFamily="2" charset="2"/>
              <a:buChar char="à"/>
            </a:pPr>
            <a:r>
              <a:rPr lang="en-US" sz="1600" dirty="0">
                <a:sym typeface="Wingdings" pitchFamily="2" charset="2"/>
              </a:rPr>
              <a:t>Background noise is strongly reduced</a:t>
            </a:r>
            <a:endParaRPr lang="en-US" sz="1600" dirty="0"/>
          </a:p>
        </p:txBody>
      </p:sp>
      <p:sp>
        <p:nvSpPr>
          <p:cNvPr id="5130" name="TextBox 1"/>
          <p:cNvSpPr txBox="1">
            <a:spLocks noChangeArrowheads="1"/>
          </p:cNvSpPr>
          <p:nvPr/>
        </p:nvSpPr>
        <p:spPr bwMode="auto">
          <a:xfrm>
            <a:off x="4386263" y="6511925"/>
            <a:ext cx="47577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L. Peng et al. Microscopy Research &amp; Technique (2007) 70, 372-81</a:t>
            </a:r>
          </a:p>
        </p:txBody>
      </p:sp>
    </p:spTree>
    <p:extLst>
      <p:ext uri="{BB962C8B-B14F-4D97-AF65-F5344CB8AC3E}">
        <p14:creationId xmlns:p14="http://schemas.microsoft.com/office/powerpoint/2010/main" val="63010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91"/>
                                        </p:tgtEl>
                                        <p:attrNameLst>
                                          <p:attrName>style.visibility</p:attrName>
                                        </p:attrNameLst>
                                      </p:cBhvr>
                                      <p:to>
                                        <p:strVal val="visible"/>
                                      </p:to>
                                    </p:set>
                                    <p:anim calcmode="lin" valueType="num">
                                      <p:cBhvr additive="base">
                                        <p:cTn id="7" dur="500" fill="hold"/>
                                        <p:tgtEl>
                                          <p:spTgt spid="100391"/>
                                        </p:tgtEl>
                                        <p:attrNameLst>
                                          <p:attrName>ppt_x</p:attrName>
                                        </p:attrNameLst>
                                      </p:cBhvr>
                                      <p:tavLst>
                                        <p:tav tm="0">
                                          <p:val>
                                            <p:strVal val="#ppt_x"/>
                                          </p:val>
                                        </p:tav>
                                        <p:tav tm="100000">
                                          <p:val>
                                            <p:strVal val="#ppt_x"/>
                                          </p:val>
                                        </p:tav>
                                      </p:tavLst>
                                    </p:anim>
                                    <p:anim calcmode="lin" valueType="num">
                                      <p:cBhvr additive="base">
                                        <p:cTn id="8" dur="500" fill="hold"/>
                                        <p:tgtEl>
                                          <p:spTgt spid="1003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387"/>
                                        </p:tgtEl>
                                        <p:attrNameLst>
                                          <p:attrName>style.visibility</p:attrName>
                                        </p:attrNameLst>
                                      </p:cBhvr>
                                      <p:to>
                                        <p:strVal val="visible"/>
                                      </p:to>
                                    </p:set>
                                    <p:anim calcmode="lin" valueType="num">
                                      <p:cBhvr additive="base">
                                        <p:cTn id="13" dur="500" fill="hold"/>
                                        <p:tgtEl>
                                          <p:spTgt spid="100387"/>
                                        </p:tgtEl>
                                        <p:attrNameLst>
                                          <p:attrName>ppt_x</p:attrName>
                                        </p:attrNameLst>
                                      </p:cBhvr>
                                      <p:tavLst>
                                        <p:tav tm="0">
                                          <p:val>
                                            <p:strVal val="#ppt_x"/>
                                          </p:val>
                                        </p:tav>
                                        <p:tav tm="100000">
                                          <p:val>
                                            <p:strVal val="#ppt_x"/>
                                          </p:val>
                                        </p:tav>
                                      </p:tavLst>
                                    </p:anim>
                                    <p:anim calcmode="lin" valueType="num">
                                      <p:cBhvr additive="base">
                                        <p:cTn id="14" dur="500" fill="hold"/>
                                        <p:tgtEl>
                                          <p:spTgt spid="10038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0381"/>
                                        </p:tgtEl>
                                        <p:attrNameLst>
                                          <p:attrName>style.visibility</p:attrName>
                                        </p:attrNameLst>
                                      </p:cBhvr>
                                      <p:to>
                                        <p:strVal val="visible"/>
                                      </p:to>
                                    </p:set>
                                    <p:anim calcmode="lin" valueType="num">
                                      <p:cBhvr additive="base">
                                        <p:cTn id="19" dur="500" fill="hold"/>
                                        <p:tgtEl>
                                          <p:spTgt spid="100381"/>
                                        </p:tgtEl>
                                        <p:attrNameLst>
                                          <p:attrName>ppt_x</p:attrName>
                                        </p:attrNameLst>
                                      </p:cBhvr>
                                      <p:tavLst>
                                        <p:tav tm="0">
                                          <p:val>
                                            <p:strVal val="#ppt_x"/>
                                          </p:val>
                                        </p:tav>
                                        <p:tav tm="100000">
                                          <p:val>
                                            <p:strVal val="#ppt_x"/>
                                          </p:val>
                                        </p:tav>
                                      </p:tavLst>
                                    </p:anim>
                                    <p:anim calcmode="lin" valueType="num">
                                      <p:cBhvr additive="base">
                                        <p:cTn id="20" dur="500" fill="hold"/>
                                        <p:tgtEl>
                                          <p:spTgt spid="10038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0388"/>
                                        </p:tgtEl>
                                        <p:attrNameLst>
                                          <p:attrName>style.visibility</p:attrName>
                                        </p:attrNameLst>
                                      </p:cBhvr>
                                      <p:to>
                                        <p:strVal val="visible"/>
                                      </p:to>
                                    </p:set>
                                    <p:anim calcmode="lin" valueType="num">
                                      <p:cBhvr additive="base">
                                        <p:cTn id="25" dur="500" fill="hold"/>
                                        <p:tgtEl>
                                          <p:spTgt spid="100388"/>
                                        </p:tgtEl>
                                        <p:attrNameLst>
                                          <p:attrName>ppt_x</p:attrName>
                                        </p:attrNameLst>
                                      </p:cBhvr>
                                      <p:tavLst>
                                        <p:tav tm="0">
                                          <p:val>
                                            <p:strVal val="#ppt_x"/>
                                          </p:val>
                                        </p:tav>
                                        <p:tav tm="100000">
                                          <p:val>
                                            <p:strVal val="#ppt_x"/>
                                          </p:val>
                                        </p:tav>
                                      </p:tavLst>
                                    </p:anim>
                                    <p:anim calcmode="lin" valueType="num">
                                      <p:cBhvr additive="base">
                                        <p:cTn id="26" dur="500" fill="hold"/>
                                        <p:tgtEl>
                                          <p:spTgt spid="10038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0389"/>
                                        </p:tgtEl>
                                        <p:attrNameLst>
                                          <p:attrName>style.visibility</p:attrName>
                                        </p:attrNameLst>
                                      </p:cBhvr>
                                      <p:to>
                                        <p:strVal val="visible"/>
                                      </p:to>
                                    </p:set>
                                    <p:anim calcmode="lin" valueType="num">
                                      <p:cBhvr additive="base">
                                        <p:cTn id="31" dur="500" fill="hold"/>
                                        <p:tgtEl>
                                          <p:spTgt spid="100389"/>
                                        </p:tgtEl>
                                        <p:attrNameLst>
                                          <p:attrName>ppt_x</p:attrName>
                                        </p:attrNameLst>
                                      </p:cBhvr>
                                      <p:tavLst>
                                        <p:tav tm="0">
                                          <p:val>
                                            <p:strVal val="#ppt_x"/>
                                          </p:val>
                                        </p:tav>
                                        <p:tav tm="100000">
                                          <p:val>
                                            <p:strVal val="#ppt_x"/>
                                          </p:val>
                                        </p:tav>
                                      </p:tavLst>
                                    </p:anim>
                                    <p:anim calcmode="lin" valueType="num">
                                      <p:cBhvr additive="base">
                                        <p:cTn id="32" dur="500" fill="hold"/>
                                        <p:tgtEl>
                                          <p:spTgt spid="100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681038"/>
          </a:xfrm>
          <a:solidFill>
            <a:srgbClr val="FFFF99"/>
          </a:solidFill>
          <a:ln>
            <a:solidFill>
              <a:schemeClr val="tx1"/>
            </a:solidFill>
            <a:miter lim="800000"/>
            <a:headEnd/>
            <a:tailEnd/>
          </a:ln>
        </p:spPr>
        <p:txBody>
          <a:bodyPr/>
          <a:lstStyle/>
          <a:p>
            <a:pPr eaLnBrk="1" hangingPunct="1"/>
            <a:r>
              <a:rPr lang="en-US" sz="3200" smtClean="0"/>
              <a:t>Objective-based TIRF illumination</a:t>
            </a:r>
          </a:p>
        </p:txBody>
      </p:sp>
      <p:pic>
        <p:nvPicPr>
          <p:cNvPr id="6147" name="Picture 3" descr="Objectives_Princi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3088"/>
            <a:ext cx="91440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5149850" y="4973638"/>
            <a:ext cx="38973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u="sng"/>
              <a:t>Total reflection</a:t>
            </a:r>
            <a:r>
              <a:rPr lang="en-US" sz="1200"/>
              <a:t/>
            </a:r>
            <a:br>
              <a:rPr lang="en-US" sz="1200"/>
            </a:br>
            <a:r>
              <a:rPr lang="en-US" sz="1200"/>
              <a:t>1: Objective, </a:t>
            </a:r>
          </a:p>
          <a:p>
            <a:pPr eaLnBrk="1" hangingPunct="1"/>
            <a:r>
              <a:rPr lang="en-US" sz="1200"/>
              <a:t>2: Immersion oil n = 1.518, </a:t>
            </a:r>
          </a:p>
          <a:p>
            <a:pPr eaLnBrk="1" hangingPunct="1"/>
            <a:r>
              <a:rPr lang="en-US" sz="1200"/>
              <a:t>3: Cover slip n = 1.518, </a:t>
            </a:r>
          </a:p>
          <a:p>
            <a:pPr eaLnBrk="1" hangingPunct="1"/>
            <a:r>
              <a:rPr lang="en-US" sz="1200"/>
              <a:t>4: Evanescent field, </a:t>
            </a:r>
          </a:p>
          <a:p>
            <a:pPr eaLnBrk="1" hangingPunct="1"/>
            <a:r>
              <a:rPr lang="en-US" sz="1200"/>
              <a:t>5: Mountant n = 1.33…1.38</a:t>
            </a:r>
          </a:p>
        </p:txBody>
      </p:sp>
      <p:sp>
        <p:nvSpPr>
          <p:cNvPr id="6149" name="Text Box 5"/>
          <p:cNvSpPr txBox="1">
            <a:spLocks noChangeArrowheads="1"/>
          </p:cNvSpPr>
          <p:nvPr/>
        </p:nvSpPr>
        <p:spPr bwMode="auto">
          <a:xfrm>
            <a:off x="0" y="6583363"/>
            <a:ext cx="1768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200"/>
              <a:t>www.zeiss.com</a:t>
            </a:r>
          </a:p>
        </p:txBody>
      </p:sp>
      <p:sp>
        <p:nvSpPr>
          <p:cNvPr id="6150" name="Rectangle 6"/>
          <p:cNvSpPr>
            <a:spLocks noChangeArrowheads="1"/>
          </p:cNvSpPr>
          <p:nvPr/>
        </p:nvSpPr>
        <p:spPr bwMode="auto">
          <a:xfrm>
            <a:off x="179388" y="1497013"/>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u="sng"/>
              <a:t>Ray paths (schematic):</a:t>
            </a:r>
          </a:p>
        </p:txBody>
      </p:sp>
      <p:sp>
        <p:nvSpPr>
          <p:cNvPr id="6151" name="Text Box 7"/>
          <p:cNvSpPr txBox="1">
            <a:spLocks noChangeArrowheads="1"/>
          </p:cNvSpPr>
          <p:nvPr/>
        </p:nvSpPr>
        <p:spPr bwMode="auto">
          <a:xfrm>
            <a:off x="501650" y="4987925"/>
            <a:ext cx="3168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t>Angle of incidence smaller than the critical angle.</a:t>
            </a:r>
          </a:p>
        </p:txBody>
      </p:sp>
      <p:sp>
        <p:nvSpPr>
          <p:cNvPr id="6152" name="Text Box 8"/>
          <p:cNvSpPr txBox="1">
            <a:spLocks noChangeArrowheads="1"/>
          </p:cNvSpPr>
          <p:nvPr/>
        </p:nvSpPr>
        <p:spPr bwMode="auto">
          <a:xfrm>
            <a:off x="1858963" y="6583363"/>
            <a:ext cx="72850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200"/>
              <a:t>See applet and info at:  http://www.olympusmicro.com/primer/techniques/fluorescence/tirf/tirfhome.html</a:t>
            </a:r>
          </a:p>
        </p:txBody>
      </p:sp>
      <p:sp>
        <p:nvSpPr>
          <p:cNvPr id="2" name="TextBox 1"/>
          <p:cNvSpPr txBox="1"/>
          <p:nvPr/>
        </p:nvSpPr>
        <p:spPr>
          <a:xfrm>
            <a:off x="4357207" y="1882084"/>
            <a:ext cx="706383" cy="261610"/>
          </a:xfrm>
          <a:prstGeom prst="rect">
            <a:avLst/>
          </a:prstGeom>
          <a:noFill/>
        </p:spPr>
        <p:txBody>
          <a:bodyPr wrap="square" rtlCol="0">
            <a:spAutoFit/>
          </a:bodyPr>
          <a:lstStyle/>
          <a:p>
            <a:r>
              <a:rPr lang="en-US" sz="1100" b="1" dirty="0" smtClean="0"/>
              <a:t>5</a:t>
            </a:r>
            <a:endParaRPr lang="en-US" sz="1100" b="1" dirty="0"/>
          </a:p>
        </p:txBody>
      </p:sp>
    </p:spTree>
    <p:extLst>
      <p:ext uri="{BB962C8B-B14F-4D97-AF65-F5344CB8AC3E}">
        <p14:creationId xmlns:p14="http://schemas.microsoft.com/office/powerpoint/2010/main" val="1179825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9750" y="163513"/>
            <a:ext cx="8197850" cy="863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a:t>Application: Single molecule FRET</a:t>
            </a:r>
            <a:r>
              <a:rPr lang="en-US"/>
              <a:t/>
            </a:r>
            <a:br>
              <a:rPr lang="en-US"/>
            </a:br>
            <a:r>
              <a:rPr lang="en-US" sz="1400"/>
              <a:t>G. Bokinsky et al. “Single-molecule transition-state analysis of RNA folding” (2003)  PNAS 100: 9302</a:t>
            </a:r>
            <a:r>
              <a:rPr lang="en-US"/>
              <a:t> </a:t>
            </a:r>
          </a:p>
        </p:txBody>
      </p:sp>
      <p:pic>
        <p:nvPicPr>
          <p:cNvPr id="7171" name="Picture 3" descr="The image “http://www.pnas.org/content/vol100/issue16/images/large/pq1533280001.jpe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r="51370"/>
          <a:stretch>
            <a:fillRect/>
          </a:stretch>
        </p:blipFill>
        <p:spPr bwMode="auto">
          <a:xfrm>
            <a:off x="280988" y="1992313"/>
            <a:ext cx="3578225"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descr="Wide upward diagonal"/>
          <p:cNvSpPr>
            <a:spLocks noChangeArrowheads="1"/>
          </p:cNvSpPr>
          <p:nvPr/>
        </p:nvSpPr>
        <p:spPr bwMode="auto">
          <a:xfrm>
            <a:off x="357188" y="6191250"/>
            <a:ext cx="3402012" cy="209550"/>
          </a:xfrm>
          <a:prstGeom prst="rect">
            <a:avLst/>
          </a:prstGeom>
          <a:pattFill prst="wd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Oval 5"/>
          <p:cNvSpPr>
            <a:spLocks noChangeArrowheads="1"/>
          </p:cNvSpPr>
          <p:nvPr/>
        </p:nvSpPr>
        <p:spPr bwMode="auto">
          <a:xfrm>
            <a:off x="3221038" y="5905500"/>
            <a:ext cx="330200" cy="330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Text Box 6"/>
          <p:cNvSpPr txBox="1">
            <a:spLocks noChangeArrowheads="1"/>
          </p:cNvSpPr>
          <p:nvPr/>
        </p:nvSpPr>
        <p:spPr bwMode="auto">
          <a:xfrm>
            <a:off x="3048000" y="5940623"/>
            <a:ext cx="60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t>SA</a:t>
            </a:r>
          </a:p>
        </p:txBody>
      </p:sp>
      <p:sp>
        <p:nvSpPr>
          <p:cNvPr id="7175" name="Text Box 7"/>
          <p:cNvSpPr txBox="1">
            <a:spLocks noChangeArrowheads="1"/>
          </p:cNvSpPr>
          <p:nvPr/>
        </p:nvSpPr>
        <p:spPr bwMode="auto">
          <a:xfrm>
            <a:off x="285750" y="1268413"/>
            <a:ext cx="44529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u="sng" dirty="0"/>
              <a:t>The hairpin ribozyme:</a:t>
            </a:r>
          </a:p>
        </p:txBody>
      </p:sp>
      <p:sp>
        <p:nvSpPr>
          <p:cNvPr id="7176" name="Text Box 8"/>
          <p:cNvSpPr txBox="1">
            <a:spLocks noChangeArrowheads="1"/>
          </p:cNvSpPr>
          <p:nvPr/>
        </p:nvSpPr>
        <p:spPr bwMode="auto">
          <a:xfrm>
            <a:off x="4273550" y="1268413"/>
            <a:ext cx="45418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200" u="sng" dirty="0"/>
              <a:t>The docking and undocking conformations and a single molecule FRET trace:</a:t>
            </a:r>
          </a:p>
        </p:txBody>
      </p:sp>
      <p:graphicFrame>
        <p:nvGraphicFramePr>
          <p:cNvPr id="7177" name="Object 9"/>
          <p:cNvGraphicFramePr>
            <a:graphicFrameLocks noChangeAspect="1"/>
          </p:cNvGraphicFramePr>
          <p:nvPr/>
        </p:nvGraphicFramePr>
        <p:xfrm>
          <a:off x="4451350" y="6100763"/>
          <a:ext cx="1995488" cy="611187"/>
        </p:xfrm>
        <a:graphic>
          <a:graphicData uri="http://schemas.openxmlformats.org/presentationml/2006/ole">
            <mc:AlternateContent xmlns:mc="http://schemas.openxmlformats.org/markup-compatibility/2006">
              <mc:Choice xmlns:v="urn:schemas-microsoft-com:vml" Requires="v">
                <p:oleObj spid="_x0000_s64573" name="Equation" r:id="rId4" imgW="1409088" imgH="431613" progId="Equation.DSMT4">
                  <p:embed/>
                </p:oleObj>
              </mc:Choice>
              <mc:Fallback>
                <p:oleObj name="Equation" r:id="rId4" imgW="1409088" imgH="43161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1350" y="6100763"/>
                        <a:ext cx="1995488"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178" name="Picture 10" descr="The image “http://www.pnas.org/content/vol100/issue16/images/large/pq1533280001.jpe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l="49709"/>
          <a:stretch>
            <a:fillRect/>
          </a:stretch>
        </p:blipFill>
        <p:spPr bwMode="auto">
          <a:xfrm>
            <a:off x="4976813" y="2084388"/>
            <a:ext cx="3700462"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Line 11"/>
          <p:cNvSpPr>
            <a:spLocks noChangeShapeType="1"/>
          </p:cNvSpPr>
          <p:nvPr/>
        </p:nvSpPr>
        <p:spPr bwMode="auto">
          <a:xfrm>
            <a:off x="4144963" y="1311275"/>
            <a:ext cx="0" cy="5546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91465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152400" y="838200"/>
            <a:ext cx="8886826"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342900" indent="-342900">
              <a:spcBef>
                <a:spcPct val="50000"/>
              </a:spcBef>
              <a:buFont typeface="Arial" panose="020B0604020202020204" pitchFamily="34" charset="0"/>
              <a:buChar char="•"/>
            </a:pPr>
            <a:r>
              <a:rPr lang="en-US" altLang="en-US" dirty="0" smtClean="0"/>
              <a:t>Light is a transverse electromagnetic wave in which </a:t>
            </a:r>
            <a:r>
              <a:rPr lang="en-US" altLang="en-US" dirty="0"/>
              <a:t>the propagation </a:t>
            </a:r>
            <a:r>
              <a:rPr lang="en-US" altLang="en-US" dirty="0" smtClean="0"/>
              <a:t>direction (x), E-field (y), and B-field (z) are all perpendicular to each other.</a:t>
            </a:r>
          </a:p>
          <a:p>
            <a:pPr marL="285750" indent="-285750">
              <a:spcBef>
                <a:spcPct val="50000"/>
              </a:spcBef>
              <a:buFont typeface="Arial" panose="020B0604020202020204" pitchFamily="34" charset="0"/>
              <a:buChar char="•"/>
            </a:pPr>
            <a:r>
              <a:rPr lang="en-US" altLang="en-US" dirty="0" smtClean="0"/>
              <a:t>Light sources emit a large number of waves having some particular orientation of the E-field vector.</a:t>
            </a:r>
          </a:p>
          <a:p>
            <a:pPr marL="285750" indent="-285750">
              <a:spcBef>
                <a:spcPct val="50000"/>
              </a:spcBef>
              <a:buFont typeface="Arial" panose="020B0604020202020204" pitchFamily="34" charset="0"/>
              <a:buChar char="•"/>
            </a:pPr>
            <a:r>
              <a:rPr lang="en-US" altLang="en-US" dirty="0" smtClean="0"/>
              <a:t>Unpolarized light: E-field vectors all point in a random direction.</a:t>
            </a:r>
          </a:p>
          <a:p>
            <a:pPr marL="285750" indent="-285750">
              <a:spcBef>
                <a:spcPct val="50000"/>
              </a:spcBef>
              <a:buFont typeface="Arial" panose="020B0604020202020204" pitchFamily="34" charset="0"/>
              <a:buChar char="•"/>
            </a:pPr>
            <a:r>
              <a:rPr lang="en-US" altLang="en-US" dirty="0" smtClean="0"/>
              <a:t>Nice movie:  </a:t>
            </a:r>
            <a:r>
              <a:rPr lang="en-US" altLang="en-US" dirty="0" smtClean="0">
                <a:hlinkClick r:id="rId2"/>
              </a:rPr>
              <a:t>https</a:t>
            </a:r>
            <a:r>
              <a:rPr lang="en-US" altLang="en-US" dirty="0">
                <a:hlinkClick r:id="rId2"/>
              </a:rPr>
              <a:t>://</a:t>
            </a:r>
            <a:r>
              <a:rPr lang="en-US" altLang="en-US" dirty="0" smtClean="0">
                <a:hlinkClick r:id="rId2"/>
              </a:rPr>
              <a:t>www.youtube.com/watch?v=4CtnUETLIFs</a:t>
            </a:r>
            <a:endParaRPr lang="en-US" altLang="en-US" dirty="0"/>
          </a:p>
        </p:txBody>
      </p:sp>
      <p:pic>
        <p:nvPicPr>
          <p:cNvPr id="2" name="Picture 1"/>
          <p:cNvPicPr>
            <a:picLocks noChangeAspect="1"/>
          </p:cNvPicPr>
          <p:nvPr/>
        </p:nvPicPr>
        <p:blipFill>
          <a:blip r:embed="rId3"/>
          <a:stretch>
            <a:fillRect/>
          </a:stretch>
        </p:blipFill>
        <p:spPr>
          <a:xfrm>
            <a:off x="3886200" y="4029869"/>
            <a:ext cx="4419600" cy="2675731"/>
          </a:xfrm>
          <a:prstGeom prst="rect">
            <a:avLst/>
          </a:prstGeom>
        </p:spPr>
      </p:pic>
      <p:sp>
        <p:nvSpPr>
          <p:cNvPr id="3" name="TextBox 2"/>
          <p:cNvSpPr txBox="1"/>
          <p:nvPr/>
        </p:nvSpPr>
        <p:spPr>
          <a:xfrm>
            <a:off x="457200" y="4267200"/>
            <a:ext cx="2738120" cy="707886"/>
          </a:xfrm>
          <a:prstGeom prst="rect">
            <a:avLst/>
          </a:prstGeom>
          <a:noFill/>
        </p:spPr>
        <p:txBody>
          <a:bodyPr wrap="square" rtlCol="0">
            <a:spAutoFit/>
          </a:bodyPr>
          <a:lstStyle/>
          <a:p>
            <a:r>
              <a:rPr lang="en-US" sz="2000" dirty="0" smtClean="0">
                <a:solidFill>
                  <a:schemeClr val="tx1"/>
                </a:solidFill>
              </a:rPr>
              <a:t>Schematic depiction of light wave: </a:t>
            </a:r>
            <a:endParaRPr lang="en-US" sz="2000" dirty="0">
              <a:solidFill>
                <a:schemeClr val="tx1"/>
              </a:solidFill>
            </a:endParaRPr>
          </a:p>
        </p:txBody>
      </p:sp>
      <p:sp>
        <p:nvSpPr>
          <p:cNvPr id="8" name="Text Box 2"/>
          <p:cNvSpPr txBox="1">
            <a:spLocks noChangeArrowheads="1"/>
          </p:cNvSpPr>
          <p:nvPr/>
        </p:nvSpPr>
        <p:spPr bwMode="auto">
          <a:xfrm>
            <a:off x="0" y="-20053"/>
            <a:ext cx="9144000" cy="584775"/>
          </a:xfrm>
          <a:prstGeom prst="rect">
            <a:avLst/>
          </a:prstGeom>
          <a:solidFill>
            <a:srgbClr val="FF9999"/>
          </a:solidFill>
          <a:ln>
            <a:solidFill>
              <a:schemeClr val="tx1"/>
            </a:solidFill>
          </a:ln>
          <a:effectLst/>
        </p:spPr>
        <p:txBody>
          <a:bodyPr wrap="square">
            <a:spAutoFit/>
          </a:bodyPr>
          <a:lstStyle/>
          <a:p>
            <a:pPr algn="ctr">
              <a:spcBef>
                <a:spcPct val="50000"/>
              </a:spcBef>
            </a:pPr>
            <a:r>
              <a:rPr lang="en-US" sz="3200" dirty="0" smtClean="0">
                <a:solidFill>
                  <a:schemeClr val="tx1"/>
                </a:solidFill>
              </a:rPr>
              <a:t>Light as an electromagnetic wave</a:t>
            </a:r>
            <a:endParaRPr lang="en-US" sz="2400" dirty="0">
              <a:solidFill>
                <a:schemeClr val="tx1"/>
              </a:solidFill>
            </a:endParaRPr>
          </a:p>
        </p:txBody>
      </p:sp>
      <p:cxnSp>
        <p:nvCxnSpPr>
          <p:cNvPr id="7" name="Straight Connector 6"/>
          <p:cNvCxnSpPr/>
          <p:nvPr/>
        </p:nvCxnSpPr>
        <p:spPr bwMode="auto">
          <a:xfrm>
            <a:off x="228600" y="3657600"/>
            <a:ext cx="8686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86698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Text Box 2"/>
          <p:cNvSpPr txBox="1">
            <a:spLocks noChangeArrowheads="1"/>
          </p:cNvSpPr>
          <p:nvPr/>
        </p:nvSpPr>
        <p:spPr bwMode="auto">
          <a:xfrm>
            <a:off x="136752" y="138113"/>
            <a:ext cx="3455987" cy="1868487"/>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800" u="sng" dirty="0" smtClean="0">
                <a:solidFill>
                  <a:srgbClr val="000000"/>
                </a:solidFill>
              </a:rPr>
              <a:t>Basic Variables of Wave Motion</a:t>
            </a:r>
          </a:p>
          <a:p>
            <a:pPr algn="ctr" eaLnBrk="1" hangingPunct="1">
              <a:spcBef>
                <a:spcPct val="50000"/>
              </a:spcBef>
            </a:pPr>
            <a:r>
              <a:rPr lang="en-US" altLang="en-US" sz="2400" dirty="0" smtClean="0">
                <a:solidFill>
                  <a:srgbClr val="000000"/>
                </a:solidFill>
              </a:rPr>
              <a:t>Terminology to describe waves</a:t>
            </a:r>
          </a:p>
        </p:txBody>
      </p:sp>
      <p:sp>
        <p:nvSpPr>
          <p:cNvPr id="437251" name="Text Box 3"/>
          <p:cNvSpPr txBox="1">
            <a:spLocks noChangeArrowheads="1"/>
          </p:cNvSpPr>
          <p:nvPr/>
        </p:nvSpPr>
        <p:spPr bwMode="auto">
          <a:xfrm>
            <a:off x="685800" y="2366963"/>
            <a:ext cx="673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sz="2400" dirty="0" smtClean="0">
              <a:solidFill>
                <a:srgbClr val="000000"/>
              </a:solidFill>
            </a:endParaRPr>
          </a:p>
        </p:txBody>
      </p:sp>
      <p:pic>
        <p:nvPicPr>
          <p:cNvPr id="437252" name="Picture 4" descr="SE16_01"/>
          <p:cNvPicPr>
            <a:picLocks noChangeAspect="1" noChangeArrowheads="1"/>
          </p:cNvPicPr>
          <p:nvPr/>
        </p:nvPicPr>
        <p:blipFill>
          <a:blip r:embed="rId2">
            <a:lum bright="-24000" contrast="24000"/>
            <a:extLst>
              <a:ext uri="{28A0092B-C50C-407E-A947-70E740481C1C}">
                <a14:useLocalDpi xmlns:a14="http://schemas.microsoft.com/office/drawing/2010/main" val="0"/>
              </a:ext>
            </a:extLst>
          </a:blip>
          <a:srcRect l="18207" t="20313" r="18031" b="17213"/>
          <a:stretch>
            <a:fillRect/>
          </a:stretch>
        </p:blipFill>
        <p:spPr bwMode="auto">
          <a:xfrm>
            <a:off x="4114800" y="138113"/>
            <a:ext cx="4802188" cy="3529550"/>
          </a:xfrm>
          <a:prstGeom prst="rect">
            <a:avLst/>
          </a:prstGeom>
          <a:noFill/>
          <a:extLst>
            <a:ext uri="{909E8E84-426E-40DD-AFC4-6F175D3DCCD1}">
              <a14:hiddenFill xmlns:a14="http://schemas.microsoft.com/office/drawing/2010/main">
                <a:solidFill>
                  <a:srgbClr val="FFFFFF"/>
                </a:solidFill>
              </a14:hiddenFill>
            </a:ext>
          </a:extLst>
        </p:spPr>
      </p:pic>
      <p:sp>
        <p:nvSpPr>
          <p:cNvPr id="437253" name="Text Box 5"/>
          <p:cNvSpPr txBox="1">
            <a:spLocks noChangeArrowheads="1"/>
          </p:cNvSpPr>
          <p:nvPr/>
        </p:nvSpPr>
        <p:spPr bwMode="auto">
          <a:xfrm>
            <a:off x="147638" y="4445675"/>
            <a:ext cx="8769350" cy="2031325"/>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buFontTx/>
              <a:buChar char="-"/>
            </a:pPr>
            <a:r>
              <a:rPr lang="en-US" altLang="en-US" sz="1800" dirty="0" smtClean="0">
                <a:solidFill>
                  <a:srgbClr val="000000"/>
                </a:solidFill>
              </a:rPr>
              <a:t>  </a:t>
            </a:r>
            <a:r>
              <a:rPr lang="en-US" altLang="en-US" sz="1800" u="sng" dirty="0" smtClean="0">
                <a:solidFill>
                  <a:srgbClr val="000000"/>
                </a:solidFill>
              </a:rPr>
              <a:t>Crest</a:t>
            </a:r>
            <a:r>
              <a:rPr lang="en-US" altLang="en-US" sz="1800" dirty="0" smtClean="0">
                <a:solidFill>
                  <a:srgbClr val="000000"/>
                </a:solidFill>
              </a:rPr>
              <a:t>: “Highest point” of a wave</a:t>
            </a:r>
          </a:p>
          <a:p>
            <a:pPr eaLnBrk="1" hangingPunct="1">
              <a:spcBef>
                <a:spcPct val="50000"/>
              </a:spcBef>
              <a:buFontTx/>
              <a:buChar char="-"/>
            </a:pPr>
            <a:r>
              <a:rPr lang="en-US" altLang="en-US" sz="1800" dirty="0" smtClean="0">
                <a:solidFill>
                  <a:srgbClr val="000000"/>
                </a:solidFill>
              </a:rPr>
              <a:t>  </a:t>
            </a:r>
            <a:r>
              <a:rPr lang="en-US" altLang="en-US" sz="1800" u="sng" dirty="0" smtClean="0">
                <a:solidFill>
                  <a:srgbClr val="000000"/>
                </a:solidFill>
              </a:rPr>
              <a:t>Wavelength </a:t>
            </a:r>
            <a:r>
              <a:rPr lang="en-US" altLang="en-US" sz="1800" u="sng" dirty="0" smtClean="0">
                <a:solidFill>
                  <a:srgbClr val="000000"/>
                </a:solidFill>
                <a:latin typeface="Symbol" panose="05050102010706020507" pitchFamily="18" charset="2"/>
              </a:rPr>
              <a:t>l</a:t>
            </a:r>
            <a:r>
              <a:rPr lang="en-US" altLang="en-US" sz="1800" dirty="0" smtClean="0">
                <a:solidFill>
                  <a:srgbClr val="000000"/>
                </a:solidFill>
              </a:rPr>
              <a:t>: Distance from one crest to the next crest.</a:t>
            </a:r>
          </a:p>
          <a:p>
            <a:pPr eaLnBrk="1" hangingPunct="1">
              <a:spcBef>
                <a:spcPct val="50000"/>
              </a:spcBef>
              <a:buFontTx/>
              <a:buChar char="-"/>
            </a:pPr>
            <a:r>
              <a:rPr lang="en-US" altLang="en-US" sz="1800" dirty="0" smtClean="0">
                <a:solidFill>
                  <a:srgbClr val="000000"/>
                </a:solidFill>
              </a:rPr>
              <a:t>  </a:t>
            </a:r>
            <a:r>
              <a:rPr lang="en-US" altLang="en-US" sz="1800" u="sng" dirty="0" smtClean="0">
                <a:solidFill>
                  <a:srgbClr val="000000"/>
                </a:solidFill>
              </a:rPr>
              <a:t>Wavelength </a:t>
            </a:r>
            <a:r>
              <a:rPr lang="en-US" altLang="en-US" sz="1800" u="sng" dirty="0" smtClean="0">
                <a:solidFill>
                  <a:srgbClr val="000000"/>
                </a:solidFill>
                <a:latin typeface="Symbol" panose="05050102010706020507" pitchFamily="18" charset="2"/>
              </a:rPr>
              <a:t>l</a:t>
            </a:r>
            <a:r>
              <a:rPr lang="en-US" altLang="en-US" sz="1800" dirty="0" smtClean="0">
                <a:solidFill>
                  <a:srgbClr val="000000"/>
                </a:solidFill>
              </a:rPr>
              <a:t>: Distance between two identical points on a wave. </a:t>
            </a:r>
          </a:p>
          <a:p>
            <a:pPr eaLnBrk="1" hangingPunct="1">
              <a:spcBef>
                <a:spcPct val="50000"/>
              </a:spcBef>
              <a:buFontTx/>
              <a:buChar char="-"/>
            </a:pPr>
            <a:r>
              <a:rPr lang="en-US" altLang="en-US" sz="1800" dirty="0" smtClean="0">
                <a:solidFill>
                  <a:srgbClr val="000000"/>
                </a:solidFill>
              </a:rPr>
              <a:t>  </a:t>
            </a:r>
            <a:r>
              <a:rPr lang="en-US" altLang="en-US" sz="1800" u="sng" dirty="0" smtClean="0">
                <a:solidFill>
                  <a:srgbClr val="000000"/>
                </a:solidFill>
              </a:rPr>
              <a:t>Period T</a:t>
            </a:r>
            <a:r>
              <a:rPr lang="en-US" altLang="en-US" sz="1800" dirty="0" smtClean="0">
                <a:solidFill>
                  <a:srgbClr val="000000"/>
                </a:solidFill>
              </a:rPr>
              <a:t>: Time between the arrival of two adjacent waves (crests).</a:t>
            </a:r>
          </a:p>
          <a:p>
            <a:pPr eaLnBrk="1" hangingPunct="1">
              <a:spcBef>
                <a:spcPct val="50000"/>
              </a:spcBef>
              <a:buFontTx/>
              <a:buChar char="-"/>
            </a:pPr>
            <a:r>
              <a:rPr lang="en-US" altLang="en-US" sz="1800" dirty="0" smtClean="0">
                <a:solidFill>
                  <a:srgbClr val="000000"/>
                </a:solidFill>
              </a:rPr>
              <a:t>  </a:t>
            </a:r>
            <a:r>
              <a:rPr lang="en-US" altLang="en-US" sz="1800" u="sng" dirty="0" smtClean="0">
                <a:solidFill>
                  <a:srgbClr val="000000"/>
                </a:solidFill>
              </a:rPr>
              <a:t>Frequency f</a:t>
            </a:r>
            <a:r>
              <a:rPr lang="en-US" altLang="en-US" sz="1800" dirty="0" smtClean="0">
                <a:solidFill>
                  <a:srgbClr val="000000"/>
                </a:solidFill>
              </a:rPr>
              <a:t>: 1/T, number of crest that pass a given point per unit time </a:t>
            </a:r>
          </a:p>
        </p:txBody>
      </p:sp>
      <p:sp>
        <p:nvSpPr>
          <p:cNvPr id="2" name="TextBox 1"/>
          <p:cNvSpPr txBox="1"/>
          <p:nvPr/>
        </p:nvSpPr>
        <p:spPr>
          <a:xfrm>
            <a:off x="4114800" y="3745468"/>
            <a:ext cx="4802188" cy="369332"/>
          </a:xfrm>
          <a:prstGeom prst="rect">
            <a:avLst/>
          </a:prstGeom>
          <a:noFill/>
        </p:spPr>
        <p:txBody>
          <a:bodyPr wrap="square" rtlCol="0">
            <a:spAutoFit/>
          </a:bodyPr>
          <a:lstStyle/>
          <a:p>
            <a:r>
              <a:rPr lang="en-US" sz="1800" dirty="0" smtClean="0">
                <a:solidFill>
                  <a:schemeClr val="tx1"/>
                </a:solidFill>
              </a:rPr>
              <a:t>Snapshot of sinusoidal wave at one time point</a:t>
            </a:r>
            <a:endParaRPr lang="en-US" sz="1800" dirty="0">
              <a:solidFill>
                <a:schemeClr val="tx1"/>
              </a:solidFill>
            </a:endParaRPr>
          </a:p>
        </p:txBody>
      </p:sp>
    </p:spTree>
    <p:extLst>
      <p:ext uri="{BB962C8B-B14F-4D97-AF65-F5344CB8AC3E}">
        <p14:creationId xmlns:p14="http://schemas.microsoft.com/office/powerpoint/2010/main" val="2579435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Text Box 3"/>
          <p:cNvSpPr txBox="1">
            <a:spLocks noChangeArrowheads="1"/>
          </p:cNvSpPr>
          <p:nvPr/>
        </p:nvSpPr>
        <p:spPr bwMode="auto">
          <a:xfrm>
            <a:off x="107950" y="88900"/>
            <a:ext cx="3317211" cy="1077218"/>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3200" dirty="0" smtClean="0">
                <a:solidFill>
                  <a:srgbClr val="000000"/>
                </a:solidFill>
              </a:rPr>
              <a:t>Traveling sinusoidal wave</a:t>
            </a:r>
          </a:p>
        </p:txBody>
      </p:sp>
      <p:graphicFrame>
        <p:nvGraphicFramePr>
          <p:cNvPr id="436228" name="Object 4"/>
          <p:cNvGraphicFramePr>
            <a:graphicFrameLocks noChangeAspect="1"/>
          </p:cNvGraphicFramePr>
          <p:nvPr>
            <p:extLst>
              <p:ext uri="{D42A27DB-BD31-4B8C-83A1-F6EECF244321}">
                <p14:modId xmlns:p14="http://schemas.microsoft.com/office/powerpoint/2010/main" val="980625718"/>
              </p:ext>
            </p:extLst>
          </p:nvPr>
        </p:nvGraphicFramePr>
        <p:xfrm>
          <a:off x="144462" y="1814513"/>
          <a:ext cx="2522538" cy="744537"/>
        </p:xfrm>
        <a:graphic>
          <a:graphicData uri="http://schemas.openxmlformats.org/presentationml/2006/ole">
            <mc:AlternateContent xmlns:mc="http://schemas.openxmlformats.org/markup-compatibility/2006">
              <mc:Choice xmlns:v="urn:schemas-microsoft-com:vml" Requires="v">
                <p:oleObj spid="_x0000_s59804" name="Equation" r:id="rId3" imgW="1460160" imgH="431640" progId="Equation.3">
                  <p:embed/>
                </p:oleObj>
              </mc:Choice>
              <mc:Fallback>
                <p:oleObj name="Equation" r:id="rId3" imgW="1460160" imgH="431640" progId="Equation.3">
                  <p:embed/>
                  <p:pic>
                    <p:nvPicPr>
                      <p:cNvPr id="0" name=""/>
                      <p:cNvPicPr>
                        <a:picLocks noChangeAspect="1" noChangeArrowheads="1"/>
                      </p:cNvPicPr>
                      <p:nvPr/>
                    </p:nvPicPr>
                    <p:blipFill>
                      <a:blip r:embed="rId4"/>
                      <a:srcRect/>
                      <a:stretch>
                        <a:fillRect/>
                      </a:stretch>
                    </p:blipFill>
                    <p:spPr bwMode="auto">
                      <a:xfrm>
                        <a:off x="144462" y="1814513"/>
                        <a:ext cx="2522538" cy="744537"/>
                      </a:xfrm>
                      <a:prstGeom prst="rect">
                        <a:avLst/>
                      </a:prstGeom>
                      <a:solidFill>
                        <a:srgbClr val="FF9999"/>
                      </a:solidFill>
                      <a:ln w="9525">
                        <a:solidFill>
                          <a:schemeClr val="tx1"/>
                        </a:solidFill>
                        <a:miter lim="800000"/>
                        <a:headEnd/>
                        <a:tailEnd/>
                      </a:ln>
                      <a:effectLst/>
                    </p:spPr>
                  </p:pic>
                </p:oleObj>
              </mc:Fallback>
            </mc:AlternateContent>
          </a:graphicData>
        </a:graphic>
      </p:graphicFrame>
      <p:graphicFrame>
        <p:nvGraphicFramePr>
          <p:cNvPr id="436229" name="Object 5"/>
          <p:cNvGraphicFramePr>
            <a:graphicFrameLocks noChangeAspect="1"/>
          </p:cNvGraphicFramePr>
          <p:nvPr>
            <p:extLst>
              <p:ext uri="{D42A27DB-BD31-4B8C-83A1-F6EECF244321}">
                <p14:modId xmlns:p14="http://schemas.microsoft.com/office/powerpoint/2010/main" val="2927798174"/>
              </p:ext>
            </p:extLst>
          </p:nvPr>
        </p:nvGraphicFramePr>
        <p:xfrm>
          <a:off x="139700" y="2974975"/>
          <a:ext cx="2374900" cy="458788"/>
        </p:xfrm>
        <a:graphic>
          <a:graphicData uri="http://schemas.openxmlformats.org/presentationml/2006/ole">
            <mc:AlternateContent xmlns:mc="http://schemas.openxmlformats.org/markup-compatibility/2006">
              <mc:Choice xmlns:v="urn:schemas-microsoft-com:vml" Requires="v">
                <p:oleObj spid="_x0000_s59805" name="Equation" r:id="rId5" imgW="1180800" imgH="228600" progId="Equation.3">
                  <p:embed/>
                </p:oleObj>
              </mc:Choice>
              <mc:Fallback>
                <p:oleObj name="Equation" r:id="rId5" imgW="1180800" imgH="228600" progId="Equation.3">
                  <p:embed/>
                  <p:pic>
                    <p:nvPicPr>
                      <p:cNvPr id="0" name=""/>
                      <p:cNvPicPr>
                        <a:picLocks noChangeAspect="1" noChangeArrowheads="1"/>
                      </p:cNvPicPr>
                      <p:nvPr/>
                    </p:nvPicPr>
                    <p:blipFill>
                      <a:blip r:embed="rId6"/>
                      <a:srcRect/>
                      <a:stretch>
                        <a:fillRect/>
                      </a:stretch>
                    </p:blipFill>
                    <p:spPr bwMode="auto">
                      <a:xfrm>
                        <a:off x="139700" y="2974975"/>
                        <a:ext cx="2374900" cy="458788"/>
                      </a:xfrm>
                      <a:prstGeom prst="rect">
                        <a:avLst/>
                      </a:prstGeom>
                      <a:solidFill>
                        <a:srgbClr val="FF9999"/>
                      </a:solidFill>
                      <a:ln w="9525">
                        <a:solidFill>
                          <a:schemeClr val="tx1"/>
                        </a:solidFill>
                        <a:miter lim="800000"/>
                        <a:headEnd/>
                        <a:tailEnd/>
                      </a:ln>
                      <a:effectLst/>
                    </p:spPr>
                  </p:pic>
                </p:oleObj>
              </mc:Fallback>
            </mc:AlternateContent>
          </a:graphicData>
        </a:graphic>
      </p:graphicFrame>
      <p:graphicFrame>
        <p:nvGraphicFramePr>
          <p:cNvPr id="436230" name="Object 6"/>
          <p:cNvGraphicFramePr>
            <a:graphicFrameLocks noChangeAspect="1"/>
          </p:cNvGraphicFramePr>
          <p:nvPr>
            <p:extLst>
              <p:ext uri="{D42A27DB-BD31-4B8C-83A1-F6EECF244321}">
                <p14:modId xmlns:p14="http://schemas.microsoft.com/office/powerpoint/2010/main" val="460670388"/>
              </p:ext>
            </p:extLst>
          </p:nvPr>
        </p:nvGraphicFramePr>
        <p:xfrm>
          <a:off x="76199" y="3848100"/>
          <a:ext cx="3886201" cy="665163"/>
        </p:xfrm>
        <a:graphic>
          <a:graphicData uri="http://schemas.openxmlformats.org/presentationml/2006/ole">
            <mc:AlternateContent xmlns:mc="http://schemas.openxmlformats.org/markup-compatibility/2006">
              <mc:Choice xmlns:v="urn:schemas-microsoft-com:vml" Requires="v">
                <p:oleObj spid="_x0000_s59806" name="Equation" r:id="rId7" imgW="2298600" imgH="393480" progId="Equation.3">
                  <p:embed/>
                </p:oleObj>
              </mc:Choice>
              <mc:Fallback>
                <p:oleObj name="Equation" r:id="rId7" imgW="2298600" imgH="393480" progId="Equation.3">
                  <p:embed/>
                  <p:pic>
                    <p:nvPicPr>
                      <p:cNvPr id="0" name=""/>
                      <p:cNvPicPr>
                        <a:picLocks noChangeAspect="1" noChangeArrowheads="1"/>
                      </p:cNvPicPr>
                      <p:nvPr/>
                    </p:nvPicPr>
                    <p:blipFill>
                      <a:blip r:embed="rId8"/>
                      <a:srcRect/>
                      <a:stretch>
                        <a:fillRect/>
                      </a:stretch>
                    </p:blipFill>
                    <p:spPr bwMode="auto">
                      <a:xfrm>
                        <a:off x="76199" y="3848100"/>
                        <a:ext cx="3886201" cy="665163"/>
                      </a:xfrm>
                      <a:prstGeom prst="rect">
                        <a:avLst/>
                      </a:prstGeom>
                      <a:solidFill>
                        <a:srgbClr val="FF9999"/>
                      </a:solidFill>
                      <a:ln w="9525">
                        <a:solidFill>
                          <a:schemeClr val="tx1"/>
                        </a:solidFill>
                        <a:miter lim="800000"/>
                        <a:headEnd/>
                        <a:tailEnd/>
                      </a:ln>
                      <a:effectLst/>
                    </p:spPr>
                  </p:pic>
                </p:oleObj>
              </mc:Fallback>
            </mc:AlternateContent>
          </a:graphicData>
        </a:graphic>
      </p:graphicFrame>
      <p:graphicFrame>
        <p:nvGraphicFramePr>
          <p:cNvPr id="436231" name="Object 7"/>
          <p:cNvGraphicFramePr>
            <a:graphicFrameLocks noChangeAspect="1"/>
          </p:cNvGraphicFramePr>
          <p:nvPr>
            <p:extLst>
              <p:ext uri="{D42A27DB-BD31-4B8C-83A1-F6EECF244321}">
                <p14:modId xmlns:p14="http://schemas.microsoft.com/office/powerpoint/2010/main" val="824937282"/>
              </p:ext>
            </p:extLst>
          </p:nvPr>
        </p:nvGraphicFramePr>
        <p:xfrm>
          <a:off x="76200" y="4940186"/>
          <a:ext cx="3242779" cy="668942"/>
        </p:xfrm>
        <a:graphic>
          <a:graphicData uri="http://schemas.openxmlformats.org/presentationml/2006/ole">
            <mc:AlternateContent xmlns:mc="http://schemas.openxmlformats.org/markup-compatibility/2006">
              <mc:Choice xmlns:v="urn:schemas-microsoft-com:vml" Requires="v">
                <p:oleObj spid="_x0000_s59807" name="Equation" r:id="rId9" imgW="1904760" imgH="393480" progId="Equation.3">
                  <p:embed/>
                </p:oleObj>
              </mc:Choice>
              <mc:Fallback>
                <p:oleObj name="Equation" r:id="rId9" imgW="190476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 y="4940186"/>
                        <a:ext cx="3242779" cy="668942"/>
                      </a:xfrm>
                      <a:prstGeom prst="rect">
                        <a:avLst/>
                      </a:prstGeom>
                      <a:solidFill>
                        <a:srgbClr val="FF9999"/>
                      </a:solidFill>
                      <a:ln w="9525">
                        <a:solidFill>
                          <a:schemeClr val="tx1"/>
                        </a:solidFill>
                        <a:miter lim="800000"/>
                        <a:headEnd/>
                        <a:tailEnd/>
                      </a:ln>
                      <a:effectLst/>
                    </p:spPr>
                  </p:pic>
                </p:oleObj>
              </mc:Fallback>
            </mc:AlternateContent>
          </a:graphicData>
        </a:graphic>
      </p:graphicFrame>
      <p:graphicFrame>
        <p:nvGraphicFramePr>
          <p:cNvPr id="436232" name="Object 8"/>
          <p:cNvGraphicFramePr>
            <a:graphicFrameLocks noChangeAspect="1"/>
          </p:cNvGraphicFramePr>
          <p:nvPr>
            <p:extLst>
              <p:ext uri="{D42A27DB-BD31-4B8C-83A1-F6EECF244321}">
                <p14:modId xmlns:p14="http://schemas.microsoft.com/office/powerpoint/2010/main" val="455195784"/>
              </p:ext>
            </p:extLst>
          </p:nvPr>
        </p:nvGraphicFramePr>
        <p:xfrm>
          <a:off x="85931" y="6036657"/>
          <a:ext cx="3849688" cy="668337"/>
        </p:xfrm>
        <a:graphic>
          <a:graphicData uri="http://schemas.openxmlformats.org/presentationml/2006/ole">
            <mc:AlternateContent xmlns:mc="http://schemas.openxmlformats.org/markup-compatibility/2006">
              <mc:Choice xmlns:v="urn:schemas-microsoft-com:vml" Requires="v">
                <p:oleObj spid="_x0000_s59808" name="Equation" r:id="rId11" imgW="2260440" imgH="393480" progId="Equation.3">
                  <p:embed/>
                </p:oleObj>
              </mc:Choice>
              <mc:Fallback>
                <p:oleObj name="Equation" r:id="rId11" imgW="2260440" imgH="393480" progId="Equation.3">
                  <p:embed/>
                  <p:pic>
                    <p:nvPicPr>
                      <p:cNvPr id="0" name=""/>
                      <p:cNvPicPr>
                        <a:picLocks noChangeAspect="1" noChangeArrowheads="1"/>
                      </p:cNvPicPr>
                      <p:nvPr/>
                    </p:nvPicPr>
                    <p:blipFill>
                      <a:blip r:embed="rId12"/>
                      <a:srcRect/>
                      <a:stretch>
                        <a:fillRect/>
                      </a:stretch>
                    </p:blipFill>
                    <p:spPr bwMode="auto">
                      <a:xfrm>
                        <a:off x="85931" y="6036657"/>
                        <a:ext cx="3849688" cy="668337"/>
                      </a:xfrm>
                      <a:prstGeom prst="rect">
                        <a:avLst/>
                      </a:prstGeom>
                      <a:solidFill>
                        <a:srgbClr val="FF9999"/>
                      </a:solidFill>
                      <a:ln w="9525">
                        <a:solidFill>
                          <a:schemeClr val="tx1"/>
                        </a:solidFill>
                        <a:miter lim="800000"/>
                        <a:headEnd/>
                        <a:tailEnd/>
                      </a:ln>
                      <a:effectLst/>
                    </p:spPr>
                  </p:pic>
                </p:oleObj>
              </mc:Fallback>
            </mc:AlternateContent>
          </a:graphicData>
        </a:graphic>
      </p:graphicFrame>
      <p:grpSp>
        <p:nvGrpSpPr>
          <p:cNvPr id="11" name="Group 10"/>
          <p:cNvGrpSpPr/>
          <p:nvPr/>
        </p:nvGrpSpPr>
        <p:grpSpPr>
          <a:xfrm>
            <a:off x="3657600" y="46038"/>
            <a:ext cx="5249862" cy="3845994"/>
            <a:chOff x="4881231" y="46038"/>
            <a:chExt cx="4026232" cy="2949575"/>
          </a:xfrm>
        </p:grpSpPr>
        <p:pic>
          <p:nvPicPr>
            <p:cNvPr id="436226" name="Picture 2" descr="SE16_17"/>
            <p:cNvPicPr>
              <a:picLocks noChangeAspect="1" noChangeArrowheads="1"/>
            </p:cNvPicPr>
            <p:nvPr/>
          </p:nvPicPr>
          <p:blipFill>
            <a:blip r:embed="rId13">
              <a:lum bright="-24000" contrast="24000"/>
              <a:extLst>
                <a:ext uri="{28A0092B-C50C-407E-A947-70E740481C1C}">
                  <a14:useLocalDpi xmlns:a14="http://schemas.microsoft.com/office/drawing/2010/main" val="0"/>
                </a:ext>
              </a:extLst>
            </a:blip>
            <a:srcRect l="19379" t="15886" r="20024" b="12787"/>
            <a:stretch>
              <a:fillRect/>
            </a:stretch>
          </p:blipFill>
          <p:spPr bwMode="auto">
            <a:xfrm>
              <a:off x="5567363" y="46038"/>
              <a:ext cx="3340100" cy="294957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5991580" y="838200"/>
              <a:ext cx="0" cy="5334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19713" y="838200"/>
              <a:ext cx="11572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81231" y="945761"/>
              <a:ext cx="1051910" cy="259644"/>
            </a:xfrm>
            <a:prstGeom prst="rect">
              <a:avLst/>
            </a:prstGeom>
            <a:solidFill>
              <a:srgbClr val="FFCC99"/>
            </a:solidFill>
          </p:spPr>
          <p:txBody>
            <a:bodyPr wrap="square" rtlCol="0">
              <a:spAutoFit/>
            </a:bodyPr>
            <a:lstStyle/>
            <a:p>
              <a:r>
                <a:rPr lang="en-US" sz="1600" dirty="0" smtClean="0">
                  <a:solidFill>
                    <a:schemeClr val="tx1"/>
                  </a:solidFill>
                </a:rPr>
                <a:t>Amplitude E</a:t>
              </a:r>
              <a:r>
                <a:rPr lang="en-US" sz="1600" baseline="-25000" dirty="0" smtClean="0">
                  <a:solidFill>
                    <a:schemeClr val="tx1"/>
                  </a:solidFill>
                </a:rPr>
                <a:t>0</a:t>
              </a:r>
              <a:endParaRPr lang="en-US" sz="1600" dirty="0">
                <a:solidFill>
                  <a:schemeClr val="tx1"/>
                </a:solidFill>
              </a:endParaRPr>
            </a:p>
          </p:txBody>
        </p:sp>
      </p:grpSp>
      <p:sp>
        <p:nvSpPr>
          <p:cNvPr id="9" name="TextBox 8"/>
          <p:cNvSpPr txBox="1"/>
          <p:nvPr/>
        </p:nvSpPr>
        <p:spPr>
          <a:xfrm>
            <a:off x="4495800" y="3841604"/>
            <a:ext cx="4411664" cy="738664"/>
          </a:xfrm>
          <a:prstGeom prst="rect">
            <a:avLst/>
          </a:prstGeom>
          <a:noFill/>
        </p:spPr>
        <p:txBody>
          <a:bodyPr wrap="square" rtlCol="0">
            <a:spAutoFit/>
          </a:bodyPr>
          <a:lstStyle/>
          <a:p>
            <a:r>
              <a:rPr lang="en-US" sz="1400" u="sng" dirty="0" smtClean="0">
                <a:solidFill>
                  <a:schemeClr val="tx1"/>
                </a:solidFill>
              </a:rPr>
              <a:t>Here: </a:t>
            </a:r>
          </a:p>
          <a:p>
            <a:r>
              <a:rPr lang="en-US" sz="1400" dirty="0" smtClean="0">
                <a:solidFill>
                  <a:schemeClr val="tx1"/>
                </a:solidFill>
              </a:rPr>
              <a:t>Propagation direction is along x, Amplitude (e.g. E-field) is along y.</a:t>
            </a:r>
            <a:endParaRPr lang="en-US" sz="1400" dirty="0">
              <a:solidFill>
                <a:schemeClr val="tx1"/>
              </a:solidFill>
            </a:endParaRPr>
          </a:p>
        </p:txBody>
      </p:sp>
      <p:sp>
        <p:nvSpPr>
          <p:cNvPr id="10" name="TextBox 9"/>
          <p:cNvSpPr txBox="1"/>
          <p:nvPr/>
        </p:nvSpPr>
        <p:spPr>
          <a:xfrm>
            <a:off x="4419600" y="4965918"/>
            <a:ext cx="4648200" cy="1815882"/>
          </a:xfrm>
          <a:prstGeom prst="rect">
            <a:avLst/>
          </a:prstGeom>
          <a:noFill/>
          <a:ln>
            <a:solidFill>
              <a:schemeClr val="tx1"/>
            </a:solidFill>
          </a:ln>
        </p:spPr>
        <p:txBody>
          <a:bodyPr wrap="square" rtlCol="0">
            <a:spAutoFit/>
          </a:bodyPr>
          <a:lstStyle/>
          <a:p>
            <a:r>
              <a:rPr lang="en-US" sz="1600" u="sng" dirty="0" smtClean="0">
                <a:solidFill>
                  <a:schemeClr val="tx1"/>
                </a:solidFill>
              </a:rPr>
              <a:t>For visible light (see two slides down):</a:t>
            </a:r>
          </a:p>
          <a:p>
            <a:pPr marL="285750" indent="-285750">
              <a:buFont typeface="Arial" panose="020B0604020202020204" pitchFamily="34" charset="0"/>
              <a:buChar char="•"/>
            </a:pPr>
            <a:r>
              <a:rPr lang="en-US" sz="1600" dirty="0" smtClean="0">
                <a:solidFill>
                  <a:schemeClr val="tx1"/>
                </a:solidFill>
              </a:rPr>
              <a:t>Wavelength, </a:t>
            </a:r>
            <a:r>
              <a:rPr lang="en-US" sz="1600" dirty="0" smtClean="0">
                <a:solidFill>
                  <a:schemeClr val="tx1"/>
                </a:solidFill>
                <a:latin typeface="Symbol" panose="05050102010706020507" pitchFamily="18" charset="2"/>
              </a:rPr>
              <a:t>l</a:t>
            </a:r>
            <a:r>
              <a:rPr lang="en-US" sz="1600" dirty="0" smtClean="0">
                <a:solidFill>
                  <a:schemeClr val="tx1"/>
                </a:solidFill>
              </a:rPr>
              <a:t>, ranges from 380 nm (violet) to 750 nm (red)</a:t>
            </a:r>
          </a:p>
          <a:p>
            <a:pPr marL="285750" indent="-285750">
              <a:buFont typeface="Arial" panose="020B0604020202020204" pitchFamily="34" charset="0"/>
              <a:buChar char="•"/>
            </a:pPr>
            <a:r>
              <a:rPr lang="en-US" sz="1600" dirty="0" smtClean="0">
                <a:solidFill>
                  <a:schemeClr val="tx1"/>
                </a:solidFill>
              </a:rPr>
              <a:t>Velocity is speed of light: 3.00·10</a:t>
            </a:r>
            <a:r>
              <a:rPr lang="en-US" sz="1600" baseline="30000" dirty="0" smtClean="0">
                <a:solidFill>
                  <a:schemeClr val="tx1"/>
                </a:solidFill>
              </a:rPr>
              <a:t>8</a:t>
            </a:r>
            <a:r>
              <a:rPr lang="en-US" sz="1600" dirty="0" smtClean="0">
                <a:solidFill>
                  <a:schemeClr val="tx1"/>
                </a:solidFill>
              </a:rPr>
              <a:t> m/s (in vacuum)</a:t>
            </a:r>
          </a:p>
          <a:p>
            <a:pPr marL="285750" indent="-285750">
              <a:buFont typeface="Arial" panose="020B0604020202020204" pitchFamily="34" charset="0"/>
              <a:buChar char="•"/>
            </a:pPr>
            <a:r>
              <a:rPr lang="en-US" sz="1600" dirty="0" smtClean="0">
                <a:solidFill>
                  <a:schemeClr val="tx1"/>
                </a:solidFill>
              </a:rPr>
              <a:t>Frequency, f, ranges from 400·10</a:t>
            </a:r>
            <a:r>
              <a:rPr lang="en-US" sz="1600" baseline="30000" dirty="0" smtClean="0">
                <a:solidFill>
                  <a:schemeClr val="tx1"/>
                </a:solidFill>
              </a:rPr>
              <a:t>8</a:t>
            </a:r>
            <a:r>
              <a:rPr lang="en-US" sz="1600" dirty="0" smtClean="0">
                <a:solidFill>
                  <a:schemeClr val="tx1"/>
                </a:solidFill>
              </a:rPr>
              <a:t> Hz (red) to 790</a:t>
            </a:r>
            <a:r>
              <a:rPr lang="en-US" sz="1600" dirty="0">
                <a:solidFill>
                  <a:schemeClr val="tx1"/>
                </a:solidFill>
              </a:rPr>
              <a:t>·10</a:t>
            </a:r>
            <a:r>
              <a:rPr lang="en-US" sz="1600" baseline="30000" dirty="0">
                <a:solidFill>
                  <a:schemeClr val="tx1"/>
                </a:solidFill>
              </a:rPr>
              <a:t>8</a:t>
            </a:r>
            <a:r>
              <a:rPr lang="en-US" sz="1600" dirty="0">
                <a:solidFill>
                  <a:schemeClr val="tx1"/>
                </a:solidFill>
              </a:rPr>
              <a:t> </a:t>
            </a:r>
            <a:r>
              <a:rPr lang="en-US" sz="1600" dirty="0" smtClean="0">
                <a:solidFill>
                  <a:schemeClr val="tx1"/>
                </a:solidFill>
              </a:rPr>
              <a:t>Hz (violet).</a:t>
            </a:r>
            <a:endParaRPr lang="en-US" sz="1600" dirty="0">
              <a:solidFill>
                <a:schemeClr val="tx1"/>
              </a:solidFill>
            </a:endParaRPr>
          </a:p>
        </p:txBody>
      </p:sp>
    </p:spTree>
    <p:extLst>
      <p:ext uri="{BB962C8B-B14F-4D97-AF65-F5344CB8AC3E}">
        <p14:creationId xmlns:p14="http://schemas.microsoft.com/office/powerpoint/2010/main" val="2547707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3"/>
          <p:cNvSpPr txBox="1">
            <a:spLocks noChangeArrowheads="1"/>
          </p:cNvSpPr>
          <p:nvPr/>
        </p:nvSpPr>
        <p:spPr bwMode="auto">
          <a:xfrm>
            <a:off x="0" y="0"/>
            <a:ext cx="9144000" cy="762000"/>
          </a:xfrm>
          <a:prstGeom prst="rect">
            <a:avLst/>
          </a:prstGeom>
          <a:solidFill>
            <a:srgbClr val="FF9999"/>
          </a:solidFill>
          <a:ln>
            <a:solidFill>
              <a:schemeClr val="tx1"/>
            </a:solidFill>
          </a:ln>
          <a:effectLs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dirty="0">
                <a:solidFill>
                  <a:schemeClr val="tx1"/>
                </a:solidFill>
              </a:rPr>
              <a:t>Understanding Directions for Waves</a:t>
            </a:r>
          </a:p>
        </p:txBody>
      </p:sp>
      <p:sp>
        <p:nvSpPr>
          <p:cNvPr id="873476" name="Text Box 4"/>
          <p:cNvSpPr txBox="1">
            <a:spLocks noChangeArrowheads="1"/>
          </p:cNvSpPr>
          <p:nvPr/>
        </p:nvSpPr>
        <p:spPr bwMode="auto">
          <a:xfrm>
            <a:off x="0" y="1003280"/>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marL="342900" indent="-342900" eaLnBrk="1" hangingPunct="1">
              <a:lnSpc>
                <a:spcPct val="150000"/>
              </a:lnSpc>
              <a:buFont typeface="Arial" panose="020B0604020202020204" pitchFamily="34" charset="0"/>
              <a:buChar char="•"/>
            </a:pPr>
            <a:r>
              <a:rPr lang="en-US" sz="2400" dirty="0">
                <a:solidFill>
                  <a:schemeClr val="accent2"/>
                </a:solidFill>
              </a:rPr>
              <a:t>The wave can go in any direction you want</a:t>
            </a:r>
          </a:p>
          <a:p>
            <a:pPr marL="342900" indent="-342900" eaLnBrk="1" hangingPunct="1">
              <a:lnSpc>
                <a:spcPct val="150000"/>
              </a:lnSpc>
              <a:buFont typeface="Arial" panose="020B0604020202020204" pitchFamily="34" charset="0"/>
              <a:buChar char="•"/>
            </a:pPr>
            <a:r>
              <a:rPr lang="en-US" sz="2400" dirty="0">
                <a:solidFill>
                  <a:schemeClr val="accent2"/>
                </a:solidFill>
              </a:rPr>
              <a:t>The electric field must be perpendicular to the wave direction</a:t>
            </a:r>
          </a:p>
          <a:p>
            <a:pPr marL="342900" indent="-342900" eaLnBrk="1" hangingPunct="1">
              <a:lnSpc>
                <a:spcPct val="150000"/>
              </a:lnSpc>
              <a:buFont typeface="Arial" panose="020B0604020202020204" pitchFamily="34" charset="0"/>
              <a:buChar char="•"/>
            </a:pPr>
            <a:r>
              <a:rPr lang="en-US" sz="2400" dirty="0">
                <a:solidFill>
                  <a:schemeClr val="accent2"/>
                </a:solidFill>
              </a:rPr>
              <a:t>The magnetic field is perpendicular to both of </a:t>
            </a:r>
            <a:r>
              <a:rPr lang="en-US" sz="2400" dirty="0" smtClean="0">
                <a:solidFill>
                  <a:schemeClr val="accent2"/>
                </a:solidFill>
              </a:rPr>
              <a:t>them</a:t>
            </a:r>
          </a:p>
          <a:p>
            <a:pPr marL="342900" indent="-342900" eaLnBrk="1" hangingPunct="1">
              <a:lnSpc>
                <a:spcPct val="150000"/>
              </a:lnSpc>
              <a:buFont typeface="Arial" panose="020B0604020202020204" pitchFamily="34" charset="0"/>
              <a:buChar char="•"/>
            </a:pPr>
            <a:r>
              <a:rPr lang="en-US" sz="2400" b="1" dirty="0" smtClean="0">
                <a:solidFill>
                  <a:schemeClr val="accent2"/>
                </a:solidFill>
              </a:rPr>
              <a:t>E </a:t>
            </a:r>
            <a:r>
              <a:rPr lang="en-US" sz="2400" b="1" dirty="0" smtClean="0">
                <a:solidFill>
                  <a:schemeClr val="accent2"/>
                </a:solidFill>
                <a:sym typeface="Symbol" pitchFamily="18" charset="2"/>
              </a:rPr>
              <a:t></a:t>
            </a:r>
            <a:r>
              <a:rPr lang="en-US" sz="2400" b="1" dirty="0" smtClean="0">
                <a:solidFill>
                  <a:schemeClr val="accent2"/>
                </a:solidFill>
              </a:rPr>
              <a:t> </a:t>
            </a:r>
            <a:r>
              <a:rPr lang="en-US" sz="2400" b="1" dirty="0">
                <a:solidFill>
                  <a:schemeClr val="accent2"/>
                </a:solidFill>
              </a:rPr>
              <a:t>B </a:t>
            </a:r>
            <a:r>
              <a:rPr lang="en-US" sz="2400" dirty="0">
                <a:solidFill>
                  <a:schemeClr val="accent2"/>
                </a:solidFill>
              </a:rPr>
              <a:t>is in direction of </a:t>
            </a:r>
            <a:r>
              <a:rPr lang="en-US" sz="2400" dirty="0" smtClean="0">
                <a:solidFill>
                  <a:schemeClr val="accent2"/>
                </a:solidFill>
              </a:rPr>
              <a:t>motion</a:t>
            </a:r>
          </a:p>
          <a:p>
            <a:pPr marL="800100" lvl="1" indent="-342900" eaLnBrk="1" hangingPunct="1">
              <a:lnSpc>
                <a:spcPct val="150000"/>
              </a:lnSpc>
              <a:buFont typeface="Wingdings" panose="05000000000000000000" pitchFamily="2" charset="2"/>
              <a:buChar char="à"/>
            </a:pPr>
            <a:r>
              <a:rPr lang="en-US" sz="2400" dirty="0" smtClean="0">
                <a:solidFill>
                  <a:srgbClr val="FF0000"/>
                </a:solidFill>
                <a:sym typeface="Wingdings" panose="05000000000000000000" pitchFamily="2" charset="2"/>
              </a:rPr>
              <a:t>Right hand rule for electromagnetic wave propagation</a:t>
            </a:r>
          </a:p>
          <a:p>
            <a:pPr lvl="1" eaLnBrk="1" hangingPunct="1">
              <a:lnSpc>
                <a:spcPct val="150000"/>
              </a:lnSpc>
            </a:pPr>
            <a:r>
              <a:rPr lang="en-US" sz="2400" dirty="0" smtClean="0">
                <a:solidFill>
                  <a:srgbClr val="FF0000"/>
                </a:solidFill>
                <a:sym typeface="Wingdings" panose="05000000000000000000" pitchFamily="2" charset="2"/>
              </a:rPr>
              <a:t>e.g. Propagation (thumb), E-field (index); B-field (middle). </a:t>
            </a:r>
          </a:p>
          <a:p>
            <a:pPr lvl="1" eaLnBrk="1" hangingPunct="1">
              <a:lnSpc>
                <a:spcPct val="150000"/>
              </a:lnSpc>
            </a:pPr>
            <a:r>
              <a:rPr lang="en-US" sz="1400" dirty="0" smtClean="0">
                <a:solidFill>
                  <a:srgbClr val="FF0000"/>
                </a:solidFill>
                <a:sym typeface="Wingdings" panose="05000000000000000000" pitchFamily="2" charset="2"/>
              </a:rPr>
              <a:t>	(or: Propagation (index), E-field (middle); B-field (thumb)). </a:t>
            </a:r>
          </a:p>
        </p:txBody>
      </p:sp>
      <p:sp>
        <p:nvSpPr>
          <p:cNvPr id="873500" name="Text Box 28"/>
          <p:cNvSpPr txBox="1">
            <a:spLocks noChangeArrowheads="1"/>
          </p:cNvSpPr>
          <p:nvPr/>
        </p:nvSpPr>
        <p:spPr bwMode="auto">
          <a:xfrm>
            <a:off x="0" y="4975305"/>
            <a:ext cx="9144000" cy="1938992"/>
          </a:xfrm>
          <a:prstGeom prst="rect">
            <a:avLst/>
          </a:prstGeom>
          <a:noFill/>
          <a:ln>
            <a:noFill/>
          </a:ln>
          <a:effectLs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nSpc>
                <a:spcPct val="150000"/>
              </a:lnSpc>
            </a:pPr>
            <a:r>
              <a:rPr lang="en-US" sz="2000" b="1" dirty="0" err="1" smtClean="0">
                <a:solidFill>
                  <a:schemeClr val="tx1"/>
                </a:solidFill>
              </a:rPr>
              <a:t>i</a:t>
            </a:r>
            <a:r>
              <a:rPr lang="en-US" sz="2000" b="1" dirty="0" smtClean="0">
                <a:solidFill>
                  <a:schemeClr val="tx1"/>
                </a:solidFill>
              </a:rPr>
              <a:t>-clicker. </a:t>
            </a:r>
            <a:r>
              <a:rPr lang="en-US" sz="2000" dirty="0" smtClean="0">
                <a:solidFill>
                  <a:schemeClr val="tx1"/>
                </a:solidFill>
              </a:rPr>
              <a:t>A </a:t>
            </a:r>
            <a:r>
              <a:rPr lang="en-US" sz="2000" dirty="0">
                <a:solidFill>
                  <a:schemeClr val="tx1"/>
                </a:solidFill>
              </a:rPr>
              <a:t>wave has an electric field given by </a:t>
            </a:r>
            <a:r>
              <a:rPr lang="en-US" sz="2000" b="1" dirty="0">
                <a:solidFill>
                  <a:schemeClr val="tx1"/>
                </a:solidFill>
              </a:rPr>
              <a:t>E</a:t>
            </a:r>
            <a:r>
              <a:rPr lang="en-US" sz="2000" dirty="0">
                <a:solidFill>
                  <a:schemeClr val="tx1"/>
                </a:solidFill>
              </a:rPr>
              <a:t> = </a:t>
            </a:r>
            <a:r>
              <a:rPr lang="en-US" sz="2000" b="1" dirty="0">
                <a:solidFill>
                  <a:schemeClr val="tx1"/>
                </a:solidFill>
              </a:rPr>
              <a:t>j </a:t>
            </a:r>
            <a:r>
              <a:rPr lang="en-US" sz="2000" i="1" dirty="0">
                <a:solidFill>
                  <a:schemeClr val="tx1"/>
                </a:solidFill>
              </a:rPr>
              <a:t>E</a:t>
            </a:r>
            <a:r>
              <a:rPr lang="en-US" sz="2000" baseline="-25000" dirty="0">
                <a:solidFill>
                  <a:schemeClr val="tx1"/>
                </a:solidFill>
              </a:rPr>
              <a:t>0</a:t>
            </a:r>
            <a:r>
              <a:rPr lang="en-US" sz="2000" dirty="0">
                <a:solidFill>
                  <a:schemeClr val="tx1"/>
                </a:solidFill>
              </a:rPr>
              <a:t> sin(</a:t>
            </a:r>
            <a:r>
              <a:rPr lang="en-US" sz="2000" i="1" dirty="0" err="1">
                <a:solidFill>
                  <a:schemeClr val="tx1"/>
                </a:solidFill>
              </a:rPr>
              <a:t>kz</a:t>
            </a:r>
            <a:r>
              <a:rPr lang="en-US" sz="2000" i="1" dirty="0">
                <a:solidFill>
                  <a:schemeClr val="tx1"/>
                </a:solidFill>
              </a:rPr>
              <a:t> – </a:t>
            </a:r>
            <a:r>
              <a:rPr lang="en-US" sz="2000" i="1" dirty="0">
                <a:solidFill>
                  <a:schemeClr val="tx1"/>
                </a:solidFill>
                <a:sym typeface="Symbol" pitchFamily="18" charset="2"/>
              </a:rPr>
              <a:t></a:t>
            </a:r>
            <a:r>
              <a:rPr lang="en-US" sz="2000" i="1" dirty="0">
                <a:solidFill>
                  <a:schemeClr val="tx1"/>
                </a:solidFill>
              </a:rPr>
              <a:t>t</a:t>
            </a:r>
            <a:r>
              <a:rPr lang="en-US" sz="2000" dirty="0">
                <a:solidFill>
                  <a:schemeClr val="tx1"/>
                </a:solidFill>
              </a:rPr>
              <a:t>).  What does the magnetic field look like?</a:t>
            </a:r>
          </a:p>
          <a:p>
            <a:pPr>
              <a:lnSpc>
                <a:spcPct val="150000"/>
              </a:lnSpc>
            </a:pPr>
            <a:r>
              <a:rPr lang="en-US" sz="2000" dirty="0">
                <a:solidFill>
                  <a:schemeClr val="tx1"/>
                </a:solidFill>
              </a:rPr>
              <a:t>A) </a:t>
            </a:r>
            <a:r>
              <a:rPr lang="en-US" sz="2000" b="1" dirty="0">
                <a:solidFill>
                  <a:schemeClr val="tx1"/>
                </a:solidFill>
              </a:rPr>
              <a:t>B</a:t>
            </a:r>
            <a:r>
              <a:rPr lang="en-US" sz="2000" dirty="0">
                <a:solidFill>
                  <a:schemeClr val="tx1"/>
                </a:solidFill>
              </a:rPr>
              <a:t> = </a:t>
            </a:r>
            <a:r>
              <a:rPr lang="en-US" sz="2000" b="1" dirty="0" err="1">
                <a:solidFill>
                  <a:schemeClr val="tx1"/>
                </a:solidFill>
              </a:rPr>
              <a:t>i</a:t>
            </a:r>
            <a:r>
              <a:rPr lang="en-US" sz="2000" b="1" i="1" dirty="0">
                <a:solidFill>
                  <a:schemeClr val="tx1"/>
                </a:solidFill>
              </a:rPr>
              <a:t> </a:t>
            </a:r>
            <a:r>
              <a:rPr lang="en-US" sz="2000" dirty="0">
                <a:solidFill>
                  <a:schemeClr val="tx1"/>
                </a:solidFill>
              </a:rPr>
              <a:t>(</a:t>
            </a:r>
            <a:r>
              <a:rPr lang="en-US" sz="2000" i="1" dirty="0">
                <a:solidFill>
                  <a:schemeClr val="tx1"/>
                </a:solidFill>
              </a:rPr>
              <a:t>E</a:t>
            </a:r>
            <a:r>
              <a:rPr lang="en-US" sz="2000" baseline="-25000" dirty="0">
                <a:solidFill>
                  <a:schemeClr val="tx1"/>
                </a:solidFill>
              </a:rPr>
              <a:t>0</a:t>
            </a:r>
            <a:r>
              <a:rPr lang="en-US" sz="2000" dirty="0">
                <a:solidFill>
                  <a:schemeClr val="tx1"/>
                </a:solidFill>
              </a:rPr>
              <a:t>/</a:t>
            </a:r>
            <a:r>
              <a:rPr lang="en-US" sz="2000" i="1" dirty="0">
                <a:solidFill>
                  <a:schemeClr val="tx1"/>
                </a:solidFill>
              </a:rPr>
              <a:t>c</a:t>
            </a:r>
            <a:r>
              <a:rPr lang="en-US" sz="2000" dirty="0">
                <a:solidFill>
                  <a:schemeClr val="tx1"/>
                </a:solidFill>
              </a:rPr>
              <a:t>) sin(</a:t>
            </a:r>
            <a:r>
              <a:rPr lang="en-US" sz="2000" i="1" dirty="0" err="1">
                <a:solidFill>
                  <a:schemeClr val="tx1"/>
                </a:solidFill>
              </a:rPr>
              <a:t>kz</a:t>
            </a:r>
            <a:r>
              <a:rPr lang="en-US" sz="2000" i="1" dirty="0">
                <a:solidFill>
                  <a:schemeClr val="tx1"/>
                </a:solidFill>
              </a:rPr>
              <a:t> - </a:t>
            </a:r>
            <a:r>
              <a:rPr lang="en-US" sz="2000" i="1" dirty="0">
                <a:solidFill>
                  <a:schemeClr val="tx1"/>
                </a:solidFill>
                <a:sym typeface="Symbol" pitchFamily="18" charset="2"/>
              </a:rPr>
              <a:t>t</a:t>
            </a:r>
            <a:r>
              <a:rPr lang="en-US" sz="2000" dirty="0">
                <a:solidFill>
                  <a:schemeClr val="tx1"/>
                </a:solidFill>
                <a:sym typeface="Symbol" pitchFamily="18" charset="2"/>
              </a:rPr>
              <a:t>)	</a:t>
            </a:r>
            <a:r>
              <a:rPr lang="en-US" sz="2000" dirty="0" smtClean="0">
                <a:solidFill>
                  <a:schemeClr val="tx1"/>
                </a:solidFill>
                <a:sym typeface="Symbol" pitchFamily="18" charset="2"/>
              </a:rPr>
              <a:t>	B</a:t>
            </a:r>
            <a:r>
              <a:rPr lang="en-US" sz="2000" dirty="0">
                <a:solidFill>
                  <a:schemeClr val="tx1"/>
                </a:solidFill>
                <a:sym typeface="Symbol" pitchFamily="18" charset="2"/>
              </a:rPr>
              <a:t>) </a:t>
            </a:r>
            <a:r>
              <a:rPr lang="en-US" sz="2000" b="1" dirty="0">
                <a:solidFill>
                  <a:schemeClr val="tx1"/>
                </a:solidFill>
                <a:sym typeface="Symbol" pitchFamily="18" charset="2"/>
              </a:rPr>
              <a:t>B</a:t>
            </a:r>
            <a:r>
              <a:rPr lang="en-US" sz="2000" dirty="0">
                <a:solidFill>
                  <a:schemeClr val="tx1"/>
                </a:solidFill>
                <a:sym typeface="Symbol" pitchFamily="18" charset="2"/>
              </a:rPr>
              <a:t> = </a:t>
            </a:r>
            <a:r>
              <a:rPr lang="en-US" sz="2000" b="1" dirty="0">
                <a:solidFill>
                  <a:schemeClr val="tx1"/>
                </a:solidFill>
                <a:sym typeface="Symbol" pitchFamily="18" charset="2"/>
              </a:rPr>
              <a:t>k </a:t>
            </a:r>
            <a:r>
              <a:rPr lang="en-US" sz="2000" dirty="0">
                <a:solidFill>
                  <a:schemeClr val="tx1"/>
                </a:solidFill>
                <a:sym typeface="Symbol" pitchFamily="18" charset="2"/>
              </a:rPr>
              <a:t>(</a:t>
            </a:r>
            <a:r>
              <a:rPr lang="en-US" sz="2000" i="1" dirty="0">
                <a:solidFill>
                  <a:schemeClr val="tx1"/>
                </a:solidFill>
                <a:sym typeface="Symbol" pitchFamily="18" charset="2"/>
              </a:rPr>
              <a:t>E</a:t>
            </a:r>
            <a:r>
              <a:rPr lang="en-US" sz="2000" baseline="-25000" dirty="0">
                <a:solidFill>
                  <a:schemeClr val="tx1"/>
                </a:solidFill>
                <a:sym typeface="Symbol" pitchFamily="18" charset="2"/>
              </a:rPr>
              <a:t>0</a:t>
            </a:r>
            <a:r>
              <a:rPr lang="en-US" sz="2000" dirty="0">
                <a:solidFill>
                  <a:schemeClr val="tx1"/>
                </a:solidFill>
                <a:sym typeface="Symbol" pitchFamily="18" charset="2"/>
              </a:rPr>
              <a:t>/</a:t>
            </a:r>
            <a:r>
              <a:rPr lang="en-US" sz="2000" i="1" dirty="0">
                <a:solidFill>
                  <a:schemeClr val="tx1"/>
                </a:solidFill>
                <a:sym typeface="Symbol" pitchFamily="18" charset="2"/>
              </a:rPr>
              <a:t>c</a:t>
            </a:r>
            <a:r>
              <a:rPr lang="en-US" sz="2000" dirty="0">
                <a:solidFill>
                  <a:schemeClr val="tx1"/>
                </a:solidFill>
                <a:sym typeface="Symbol" pitchFamily="18" charset="2"/>
              </a:rPr>
              <a:t>) sin(</a:t>
            </a:r>
            <a:r>
              <a:rPr lang="en-US" sz="2000" i="1" dirty="0" err="1">
                <a:solidFill>
                  <a:schemeClr val="tx1"/>
                </a:solidFill>
                <a:sym typeface="Symbol" pitchFamily="18" charset="2"/>
              </a:rPr>
              <a:t>kz</a:t>
            </a:r>
            <a:r>
              <a:rPr lang="en-US" sz="2000" i="1" dirty="0">
                <a:solidFill>
                  <a:schemeClr val="tx1"/>
                </a:solidFill>
                <a:sym typeface="Symbol" pitchFamily="18" charset="2"/>
              </a:rPr>
              <a:t> - t</a:t>
            </a:r>
            <a:r>
              <a:rPr lang="en-US" sz="2000" dirty="0">
                <a:solidFill>
                  <a:schemeClr val="tx1"/>
                </a:solidFill>
                <a:sym typeface="Symbol" pitchFamily="18" charset="2"/>
              </a:rPr>
              <a:t>)</a:t>
            </a:r>
          </a:p>
          <a:p>
            <a:pPr>
              <a:lnSpc>
                <a:spcPct val="150000"/>
              </a:lnSpc>
            </a:pPr>
            <a:r>
              <a:rPr lang="en-US" sz="2000" dirty="0">
                <a:solidFill>
                  <a:schemeClr val="tx1"/>
                </a:solidFill>
                <a:sym typeface="Symbol" pitchFamily="18" charset="2"/>
              </a:rPr>
              <a:t>C) </a:t>
            </a:r>
            <a:r>
              <a:rPr lang="en-US" sz="2000" b="1" dirty="0">
                <a:solidFill>
                  <a:schemeClr val="tx1"/>
                </a:solidFill>
                <a:sym typeface="Symbol" pitchFamily="18" charset="2"/>
              </a:rPr>
              <a:t>B</a:t>
            </a:r>
            <a:r>
              <a:rPr lang="en-US" sz="2000" dirty="0">
                <a:solidFill>
                  <a:schemeClr val="tx1"/>
                </a:solidFill>
                <a:sym typeface="Symbol" pitchFamily="18" charset="2"/>
              </a:rPr>
              <a:t> = - </a:t>
            </a:r>
            <a:r>
              <a:rPr lang="en-US" sz="2000" b="1" dirty="0" err="1">
                <a:solidFill>
                  <a:schemeClr val="tx1"/>
                </a:solidFill>
                <a:sym typeface="Symbol" pitchFamily="18" charset="2"/>
              </a:rPr>
              <a:t>i</a:t>
            </a:r>
            <a:r>
              <a:rPr lang="en-US" sz="2000" b="1" dirty="0">
                <a:solidFill>
                  <a:schemeClr val="tx1"/>
                </a:solidFill>
                <a:sym typeface="Symbol" pitchFamily="18" charset="2"/>
              </a:rPr>
              <a:t> </a:t>
            </a:r>
            <a:r>
              <a:rPr lang="en-US" sz="2000" dirty="0">
                <a:solidFill>
                  <a:schemeClr val="tx1"/>
                </a:solidFill>
                <a:sym typeface="Symbol" pitchFamily="18" charset="2"/>
              </a:rPr>
              <a:t>(</a:t>
            </a:r>
            <a:r>
              <a:rPr lang="en-US" sz="2000" i="1" dirty="0">
                <a:solidFill>
                  <a:schemeClr val="tx1"/>
                </a:solidFill>
                <a:sym typeface="Symbol" pitchFamily="18" charset="2"/>
              </a:rPr>
              <a:t>E</a:t>
            </a:r>
            <a:r>
              <a:rPr lang="en-US" sz="2000" baseline="-25000" dirty="0">
                <a:solidFill>
                  <a:schemeClr val="tx1"/>
                </a:solidFill>
                <a:sym typeface="Symbol" pitchFamily="18" charset="2"/>
              </a:rPr>
              <a:t>0</a:t>
            </a:r>
            <a:r>
              <a:rPr lang="en-US" sz="2000" dirty="0">
                <a:solidFill>
                  <a:schemeClr val="tx1"/>
                </a:solidFill>
                <a:sym typeface="Symbol" pitchFamily="18" charset="2"/>
              </a:rPr>
              <a:t>/</a:t>
            </a:r>
            <a:r>
              <a:rPr lang="en-US" sz="2000" i="1" dirty="0">
                <a:solidFill>
                  <a:schemeClr val="tx1"/>
                </a:solidFill>
                <a:sym typeface="Symbol" pitchFamily="18" charset="2"/>
              </a:rPr>
              <a:t>c</a:t>
            </a:r>
            <a:r>
              <a:rPr lang="en-US" sz="2000" dirty="0">
                <a:solidFill>
                  <a:schemeClr val="tx1"/>
                </a:solidFill>
                <a:sym typeface="Symbol" pitchFamily="18" charset="2"/>
              </a:rPr>
              <a:t>) sin(</a:t>
            </a:r>
            <a:r>
              <a:rPr lang="en-US" sz="2000" i="1" dirty="0" err="1">
                <a:solidFill>
                  <a:schemeClr val="tx1"/>
                </a:solidFill>
                <a:sym typeface="Symbol" pitchFamily="18" charset="2"/>
              </a:rPr>
              <a:t>kz</a:t>
            </a:r>
            <a:r>
              <a:rPr lang="en-US" sz="2000" i="1" dirty="0">
                <a:solidFill>
                  <a:schemeClr val="tx1"/>
                </a:solidFill>
                <a:sym typeface="Symbol" pitchFamily="18" charset="2"/>
              </a:rPr>
              <a:t> - t</a:t>
            </a:r>
            <a:r>
              <a:rPr lang="en-US" sz="2000" dirty="0">
                <a:solidFill>
                  <a:schemeClr val="tx1"/>
                </a:solidFill>
                <a:sym typeface="Symbol" pitchFamily="18" charset="2"/>
              </a:rPr>
              <a:t>)	D) </a:t>
            </a:r>
            <a:r>
              <a:rPr lang="en-US" sz="2000" b="1" dirty="0">
                <a:solidFill>
                  <a:schemeClr val="tx1"/>
                </a:solidFill>
                <a:sym typeface="Symbol" pitchFamily="18" charset="2"/>
              </a:rPr>
              <a:t>B</a:t>
            </a:r>
            <a:r>
              <a:rPr lang="en-US" sz="2000" dirty="0">
                <a:solidFill>
                  <a:schemeClr val="tx1"/>
                </a:solidFill>
                <a:sym typeface="Symbol" pitchFamily="18" charset="2"/>
              </a:rPr>
              <a:t> = - </a:t>
            </a:r>
            <a:r>
              <a:rPr lang="en-US" sz="2000" b="1" dirty="0">
                <a:solidFill>
                  <a:schemeClr val="tx1"/>
                </a:solidFill>
                <a:sym typeface="Symbol" pitchFamily="18" charset="2"/>
              </a:rPr>
              <a:t>k</a:t>
            </a:r>
            <a:r>
              <a:rPr lang="en-US" sz="2000" dirty="0">
                <a:solidFill>
                  <a:schemeClr val="tx1"/>
                </a:solidFill>
                <a:sym typeface="Symbol" pitchFamily="18" charset="2"/>
              </a:rPr>
              <a:t> (</a:t>
            </a:r>
            <a:r>
              <a:rPr lang="en-US" sz="2000" i="1" dirty="0">
                <a:solidFill>
                  <a:schemeClr val="tx1"/>
                </a:solidFill>
                <a:sym typeface="Symbol" pitchFamily="18" charset="2"/>
              </a:rPr>
              <a:t>E</a:t>
            </a:r>
            <a:r>
              <a:rPr lang="en-US" sz="2000" baseline="-25000" dirty="0">
                <a:solidFill>
                  <a:schemeClr val="tx1"/>
                </a:solidFill>
                <a:sym typeface="Symbol" pitchFamily="18" charset="2"/>
              </a:rPr>
              <a:t>0</a:t>
            </a:r>
            <a:r>
              <a:rPr lang="en-US" sz="2000" dirty="0">
                <a:solidFill>
                  <a:schemeClr val="tx1"/>
                </a:solidFill>
                <a:sym typeface="Symbol" pitchFamily="18" charset="2"/>
              </a:rPr>
              <a:t>/</a:t>
            </a:r>
            <a:r>
              <a:rPr lang="en-US" sz="2000" i="1" dirty="0">
                <a:solidFill>
                  <a:schemeClr val="tx1"/>
                </a:solidFill>
                <a:sym typeface="Symbol" pitchFamily="18" charset="2"/>
              </a:rPr>
              <a:t>c</a:t>
            </a:r>
            <a:r>
              <a:rPr lang="en-US" sz="2000" dirty="0">
                <a:solidFill>
                  <a:schemeClr val="tx1"/>
                </a:solidFill>
                <a:sym typeface="Symbol" pitchFamily="18" charset="2"/>
              </a:rPr>
              <a:t>) sin(</a:t>
            </a:r>
            <a:r>
              <a:rPr lang="en-US" sz="2000" i="1" dirty="0" err="1">
                <a:solidFill>
                  <a:schemeClr val="tx1"/>
                </a:solidFill>
                <a:sym typeface="Symbol" pitchFamily="18" charset="2"/>
              </a:rPr>
              <a:t>kz</a:t>
            </a:r>
            <a:r>
              <a:rPr lang="en-US" sz="2000" i="1" dirty="0">
                <a:solidFill>
                  <a:schemeClr val="tx1"/>
                </a:solidFill>
                <a:sym typeface="Symbol" pitchFamily="18" charset="2"/>
              </a:rPr>
              <a:t> - t</a:t>
            </a:r>
            <a:r>
              <a:rPr lang="en-US" sz="2000" dirty="0">
                <a:solidFill>
                  <a:schemeClr val="tx1"/>
                </a:solidFill>
                <a:sym typeface="Symbol" pitchFamily="18" charset="2"/>
              </a:rPr>
              <a:t>)</a:t>
            </a:r>
          </a:p>
        </p:txBody>
      </p:sp>
      <p:cxnSp>
        <p:nvCxnSpPr>
          <p:cNvPr id="4" name="Straight Connector 3"/>
          <p:cNvCxnSpPr/>
          <p:nvPr/>
        </p:nvCxnSpPr>
        <p:spPr>
          <a:xfrm>
            <a:off x="76200" y="4953000"/>
            <a:ext cx="883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307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3476">
                                            <p:txEl>
                                              <p:pRg st="0" end="0"/>
                                            </p:txEl>
                                          </p:spTgt>
                                        </p:tgtEl>
                                        <p:attrNameLst>
                                          <p:attrName>style.visibility</p:attrName>
                                        </p:attrNameLst>
                                      </p:cBhvr>
                                      <p:to>
                                        <p:strVal val="visible"/>
                                      </p:to>
                                    </p:set>
                                    <p:anim calcmode="lin" valueType="num">
                                      <p:cBhvr additive="base">
                                        <p:cTn id="7" dur="500" fill="hold"/>
                                        <p:tgtEl>
                                          <p:spTgt spid="8734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34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3476">
                                            <p:txEl>
                                              <p:pRg st="1" end="1"/>
                                            </p:txEl>
                                          </p:spTgt>
                                        </p:tgtEl>
                                        <p:attrNameLst>
                                          <p:attrName>style.visibility</p:attrName>
                                        </p:attrNameLst>
                                      </p:cBhvr>
                                      <p:to>
                                        <p:strVal val="visible"/>
                                      </p:to>
                                    </p:set>
                                    <p:anim calcmode="lin" valueType="num">
                                      <p:cBhvr additive="base">
                                        <p:cTn id="13" dur="500" fill="hold"/>
                                        <p:tgtEl>
                                          <p:spTgt spid="87347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34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73476">
                                            <p:txEl>
                                              <p:pRg st="2" end="2"/>
                                            </p:txEl>
                                          </p:spTgt>
                                        </p:tgtEl>
                                        <p:attrNameLst>
                                          <p:attrName>style.visibility</p:attrName>
                                        </p:attrNameLst>
                                      </p:cBhvr>
                                      <p:to>
                                        <p:strVal val="visible"/>
                                      </p:to>
                                    </p:set>
                                    <p:anim calcmode="lin" valueType="num">
                                      <p:cBhvr additive="base">
                                        <p:cTn id="19" dur="500" fill="hold"/>
                                        <p:tgtEl>
                                          <p:spTgt spid="87347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734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73476">
                                            <p:txEl>
                                              <p:pRg st="3" end="3"/>
                                            </p:txEl>
                                          </p:spTgt>
                                        </p:tgtEl>
                                        <p:attrNameLst>
                                          <p:attrName>style.visibility</p:attrName>
                                        </p:attrNameLst>
                                      </p:cBhvr>
                                      <p:to>
                                        <p:strVal val="visible"/>
                                      </p:to>
                                    </p:set>
                                    <p:anim calcmode="lin" valueType="num">
                                      <p:cBhvr additive="base">
                                        <p:cTn id="25" dur="500" fill="hold"/>
                                        <p:tgtEl>
                                          <p:spTgt spid="87347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73476">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73476">
                                            <p:txEl>
                                              <p:pRg st="4" end="4"/>
                                            </p:txEl>
                                          </p:spTgt>
                                        </p:tgtEl>
                                        <p:attrNameLst>
                                          <p:attrName>style.visibility</p:attrName>
                                        </p:attrNameLst>
                                      </p:cBhvr>
                                      <p:to>
                                        <p:strVal val="visible"/>
                                      </p:to>
                                    </p:set>
                                    <p:anim calcmode="lin" valueType="num">
                                      <p:cBhvr additive="base">
                                        <p:cTn id="29" dur="500" fill="hold"/>
                                        <p:tgtEl>
                                          <p:spTgt spid="873476">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73476">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873476">
                                            <p:txEl>
                                              <p:pRg st="5" end="5"/>
                                            </p:txEl>
                                          </p:spTgt>
                                        </p:tgtEl>
                                        <p:attrNameLst>
                                          <p:attrName>style.visibility</p:attrName>
                                        </p:attrNameLst>
                                      </p:cBhvr>
                                      <p:to>
                                        <p:strVal val="visible"/>
                                      </p:to>
                                    </p:set>
                                    <p:anim calcmode="lin" valueType="num">
                                      <p:cBhvr additive="base">
                                        <p:cTn id="33" dur="500" fill="hold"/>
                                        <p:tgtEl>
                                          <p:spTgt spid="873476">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73476">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873476">
                                            <p:txEl>
                                              <p:pRg st="6" end="6"/>
                                            </p:txEl>
                                          </p:spTgt>
                                        </p:tgtEl>
                                        <p:attrNameLst>
                                          <p:attrName>style.visibility</p:attrName>
                                        </p:attrNameLst>
                                      </p:cBhvr>
                                      <p:to>
                                        <p:strVal val="visible"/>
                                      </p:to>
                                    </p:set>
                                    <p:anim calcmode="lin" valueType="num">
                                      <p:cBhvr additive="base">
                                        <p:cTn id="37" dur="500" fill="hold"/>
                                        <p:tgtEl>
                                          <p:spTgt spid="87347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7347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873500"/>
                                        </p:tgtEl>
                                        <p:attrNameLst>
                                          <p:attrName>style.visibility</p:attrName>
                                        </p:attrNameLst>
                                      </p:cBhvr>
                                      <p:to>
                                        <p:strVal val="visible"/>
                                      </p:to>
                                    </p:set>
                                    <p:anim calcmode="lin" valueType="num">
                                      <p:cBhvr>
                                        <p:cTn id="43" dur="500" fill="hold"/>
                                        <p:tgtEl>
                                          <p:spTgt spid="873500"/>
                                        </p:tgtEl>
                                        <p:attrNameLst>
                                          <p:attrName>ppt_w</p:attrName>
                                        </p:attrNameLst>
                                      </p:cBhvr>
                                      <p:tavLst>
                                        <p:tav tm="0">
                                          <p:val>
                                            <p:fltVal val="0"/>
                                          </p:val>
                                        </p:tav>
                                        <p:tav tm="100000">
                                          <p:val>
                                            <p:strVal val="#ppt_w"/>
                                          </p:val>
                                        </p:tav>
                                      </p:tavLst>
                                    </p:anim>
                                    <p:anim calcmode="lin" valueType="num">
                                      <p:cBhvr>
                                        <p:cTn id="44" dur="500" fill="hold"/>
                                        <p:tgtEl>
                                          <p:spTgt spid="87350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6" grpId="0" build="p"/>
      <p:bldP spid="8735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2" y="304800"/>
            <a:ext cx="2644698" cy="2362200"/>
          </a:xfrm>
          <a:solidFill>
            <a:srgbClr val="FF9999"/>
          </a:solidFill>
          <a:ln>
            <a:solidFill>
              <a:schemeClr val="tx1"/>
            </a:solidFill>
          </a:ln>
        </p:spPr>
        <p:txBody>
          <a:bodyPr/>
          <a:lstStyle/>
          <a:p>
            <a:pPr>
              <a:lnSpc>
                <a:spcPct val="150000"/>
              </a:lnSpc>
            </a:pPr>
            <a:r>
              <a:rPr lang="en-US" sz="2800" dirty="0" smtClean="0"/>
              <a:t>The electro-magnetic spectrum</a:t>
            </a:r>
            <a:endParaRPr lang="en-US" sz="2800" dirty="0"/>
          </a:p>
        </p:txBody>
      </p:sp>
      <p:pic>
        <p:nvPicPr>
          <p:cNvPr id="3" name="Picture 4" descr="34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7685" y="0"/>
            <a:ext cx="62363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398" y="3962400"/>
            <a:ext cx="2604743" cy="1015663"/>
          </a:xfrm>
          <a:prstGeom prst="rect">
            <a:avLst/>
          </a:prstGeom>
          <a:noFill/>
          <a:ln>
            <a:solidFill>
              <a:schemeClr val="tx1"/>
            </a:solidFill>
          </a:ln>
        </p:spPr>
        <p:txBody>
          <a:bodyPr wrap="square" rtlCol="0">
            <a:spAutoFit/>
          </a:bodyPr>
          <a:lstStyle/>
          <a:p>
            <a:r>
              <a:rPr lang="en-US" sz="2000" dirty="0" smtClean="0">
                <a:solidFill>
                  <a:schemeClr val="tx1"/>
                </a:solidFill>
              </a:rPr>
              <a:t>All electromagnetic waves move with ‘speed of light’, c</a:t>
            </a:r>
          </a:p>
        </p:txBody>
      </p:sp>
      <mc:AlternateContent xmlns:mc="http://schemas.openxmlformats.org/markup-compatibility/2006" xmlns:a14="http://schemas.microsoft.com/office/drawing/2010/main">
        <mc:Choice Requires="a14">
          <p:sp>
            <p:nvSpPr>
              <p:cNvPr id="6" name="Rectangle 5"/>
              <p:cNvSpPr/>
              <p:nvPr/>
            </p:nvSpPr>
            <p:spPr>
              <a:xfrm>
                <a:off x="70623" y="6096000"/>
                <a:ext cx="1869422" cy="584775"/>
              </a:xfrm>
              <a:prstGeom prst="rect">
                <a:avLst/>
              </a:prstGeom>
              <a:solidFill>
                <a:srgbClr val="FF9999"/>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solidFill>
                            <a:schemeClr val="tx1"/>
                          </a:solidFill>
                          <a:latin typeface="Cambria Math" panose="02040503050406030204" pitchFamily="18" charset="0"/>
                        </a:rPr>
                        <m:t>𝑐</m:t>
                      </m:r>
                      <m:r>
                        <a:rPr lang="en-US" sz="3200" i="1">
                          <a:solidFill>
                            <a:schemeClr val="tx1"/>
                          </a:solidFill>
                          <a:latin typeface="Cambria Math" panose="02040503050406030204" pitchFamily="18" charset="0"/>
                        </a:rPr>
                        <m:t>= </m:t>
                      </m:r>
                      <m:r>
                        <a:rPr lang="en-US" sz="3200" i="1">
                          <a:solidFill>
                            <a:schemeClr val="tx1"/>
                          </a:solidFill>
                          <a:latin typeface="Cambria Math" panose="02040503050406030204" pitchFamily="18" charset="0"/>
                          <a:ea typeface="Cambria Math" panose="02040503050406030204" pitchFamily="18" charset="0"/>
                        </a:rPr>
                        <m:t>𝜆</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𝑓</m:t>
                      </m:r>
                    </m:oMath>
                  </m:oMathPara>
                </a14:m>
                <a:endParaRPr lang="en-US" sz="32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0623" y="6096000"/>
                <a:ext cx="1869422" cy="584775"/>
              </a:xfrm>
              <a:prstGeom prst="rect">
                <a:avLst/>
              </a:prstGeom>
              <a:blipFill rotWithShape="0">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5755" y="5181600"/>
                <a:ext cx="2609386" cy="707886"/>
              </a:xfrm>
              <a:prstGeom prst="rect">
                <a:avLst/>
              </a:prstGeom>
              <a:solidFill>
                <a:srgbClr val="FF9999"/>
              </a:solidFill>
              <a:ln>
                <a:solidFill>
                  <a:schemeClr val="tx1"/>
                </a:solidFill>
              </a:ln>
            </p:spPr>
            <p:txBody>
              <a:bodyPr wrap="square">
                <a:spAutoFit/>
              </a:bodyPr>
              <a:lstStyle/>
              <a:p>
                <a:pPr lvl="0"/>
                <a:r>
                  <a:rPr lang="en-US" sz="2000" u="sng" dirty="0">
                    <a:solidFill>
                      <a:srgbClr val="000000"/>
                    </a:solidFill>
                  </a:rPr>
                  <a:t>I</a:t>
                </a:r>
                <a14:m>
                  <m:oMath xmlns:m="http://schemas.openxmlformats.org/officeDocument/2006/math">
                    <m:r>
                      <a:rPr lang="en-US" sz="2000" i="1" u="sng">
                        <a:solidFill>
                          <a:srgbClr val="000000"/>
                        </a:solidFill>
                        <a:latin typeface="Cambria Math" panose="02040503050406030204" pitchFamily="18" charset="0"/>
                      </a:rPr>
                      <m:t>𝑛</m:t>
                    </m:r>
                    <m:r>
                      <a:rPr lang="en-US" sz="2000" i="1" u="sng">
                        <a:solidFill>
                          <a:srgbClr val="000000"/>
                        </a:solidFill>
                        <a:latin typeface="Cambria Math" panose="02040503050406030204" pitchFamily="18" charset="0"/>
                      </a:rPr>
                      <m:t> </m:t>
                    </m:r>
                    <m:r>
                      <a:rPr lang="en-US" sz="2000" i="1" u="sng">
                        <a:solidFill>
                          <a:srgbClr val="000000"/>
                        </a:solidFill>
                        <a:latin typeface="Cambria Math" panose="02040503050406030204" pitchFamily="18" charset="0"/>
                      </a:rPr>
                      <m:t>𝑣𝑎𝑐𝑢𝑢𝑚</m:t>
                    </m:r>
                    <m:r>
                      <a:rPr lang="en-US" sz="2000" i="1" u="sng">
                        <a:solidFill>
                          <a:srgbClr val="000000"/>
                        </a:solidFill>
                        <a:latin typeface="Cambria Math" panose="02040503050406030204" pitchFamily="18" charset="0"/>
                      </a:rPr>
                      <m:t>:</m:t>
                    </m:r>
                  </m:oMath>
                </a14:m>
                <a:endParaRPr lang="en-US" sz="2000" i="1" u="sng" dirty="0">
                  <a:solidFill>
                    <a:srgbClr val="000000"/>
                  </a:solidFill>
                  <a:latin typeface="Cambria Math" panose="02040503050406030204" pitchFamily="18" charset="0"/>
                </a:endParaRPr>
              </a:p>
              <a:p>
                <a:pPr lvl="0"/>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=3.00∙</m:t>
                      </m:r>
                      <m:sSup>
                        <m:sSupPr>
                          <m:ctrlPr>
                            <a:rPr lang="en-US" sz="2000" i="1">
                              <a:solidFill>
                                <a:srgbClr val="000000"/>
                              </a:solidFill>
                              <a:latin typeface="Cambria Math" panose="02040503050406030204" pitchFamily="18" charset="0"/>
                              <a:ea typeface="Cambria Math" panose="02040503050406030204" pitchFamily="18" charset="0"/>
                            </a:rPr>
                          </m:ctrlPr>
                        </m:sSupPr>
                        <m:e>
                          <m:r>
                            <a:rPr lang="en-US" sz="2000" i="1">
                              <a:solidFill>
                                <a:srgbClr val="000000"/>
                              </a:solidFill>
                              <a:latin typeface="Cambria Math" panose="02040503050406030204" pitchFamily="18" charset="0"/>
                              <a:ea typeface="Cambria Math" panose="02040503050406030204" pitchFamily="18" charset="0"/>
                            </a:rPr>
                            <m:t>10</m:t>
                          </m:r>
                        </m:e>
                        <m:sup>
                          <m:r>
                            <a:rPr lang="en-US" sz="2000" i="1">
                              <a:solidFill>
                                <a:srgbClr val="000000"/>
                              </a:solidFill>
                              <a:latin typeface="Cambria Math" panose="02040503050406030204" pitchFamily="18" charset="0"/>
                              <a:ea typeface="Cambria Math" panose="02040503050406030204" pitchFamily="18" charset="0"/>
                            </a:rPr>
                            <m:t>8</m:t>
                          </m:r>
                        </m:sup>
                      </m:sSup>
                      <m:r>
                        <a:rPr lang="en-US" sz="2000" i="1">
                          <a:solidFill>
                            <a:srgbClr val="000000"/>
                          </a:solidFill>
                          <a:latin typeface="Cambria Math" panose="02040503050406030204" pitchFamily="18" charset="0"/>
                          <a:ea typeface="Cambria Math" panose="02040503050406030204" pitchFamily="18" charset="0"/>
                        </a:rPr>
                        <m:t> </m:t>
                      </m:r>
                      <m:r>
                        <a:rPr lang="en-US" sz="2000" i="1">
                          <a:solidFill>
                            <a:srgbClr val="000000"/>
                          </a:solidFill>
                          <a:latin typeface="Cambria Math" panose="02040503050406030204" pitchFamily="18" charset="0"/>
                          <a:ea typeface="Cambria Math" panose="02040503050406030204" pitchFamily="18" charset="0"/>
                        </a:rPr>
                        <m:t>𝑚</m:t>
                      </m:r>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𝑠</m:t>
                      </m:r>
                    </m:oMath>
                  </m:oMathPara>
                </a14:m>
                <a:endParaRPr lang="en-US" sz="2000" dirty="0">
                  <a:solidFill>
                    <a:srgbClr val="0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5755" y="5181600"/>
                <a:ext cx="2609386" cy="707886"/>
              </a:xfrm>
              <a:prstGeom prst="rect">
                <a:avLst/>
              </a:prstGeom>
              <a:blipFill rotWithShape="0">
                <a:blip r:embed="rId4"/>
                <a:stretch>
                  <a:fillRect l="-2093" t="-3390" b="-7627"/>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590645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27331466"/>
              </p:ext>
            </p:extLst>
          </p:nvPr>
        </p:nvGraphicFramePr>
        <p:xfrm>
          <a:off x="228600" y="2438400"/>
          <a:ext cx="8686800" cy="3773805"/>
        </p:xfrm>
        <a:graphic>
          <a:graphicData uri="http://schemas.openxmlformats.org/drawingml/2006/table">
            <a:tbl>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447675">
                <a:tc gridSpan="4">
                  <a:txBody>
                    <a:bodyPr/>
                    <a:lstStyle/>
                    <a:p>
                      <a:endParaRPr lang="en-US" dirty="0">
                        <a:effectLst/>
                      </a:endParaRPr>
                    </a:p>
                  </a:txBody>
                  <a:tcPr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7675">
                <a:tc>
                  <a:txBody>
                    <a:bodyPr/>
                    <a:lstStyle/>
                    <a:p>
                      <a:pPr algn="ctr"/>
                      <a:r>
                        <a:rPr lang="en-US" b="1" dirty="0" smtClean="0">
                          <a:solidFill>
                            <a:schemeClr val="tx1"/>
                          </a:solidFill>
                        </a:rPr>
                        <a:t>Color</a:t>
                      </a:r>
                      <a:endParaRPr lang="en-US" b="1" dirty="0">
                        <a:solidFill>
                          <a:schemeClr val="tx1"/>
                        </a:solidFill>
                      </a:endParaRP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r>
                        <a:rPr lang="en-US" b="1" dirty="0" smtClean="0"/>
                        <a:t>Wavelength</a:t>
                      </a:r>
                      <a:endParaRPr lang="en-US" b="1" dirty="0"/>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b="1" dirty="0"/>
                        <a:t>Frequency</a:t>
                      </a:r>
                    </a:p>
                  </a:txBody>
                  <a:tcPr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b="1" dirty="0"/>
                        <a:t>Photon </a:t>
                      </a:r>
                      <a:r>
                        <a:rPr lang="en-US" b="1" dirty="0" smtClean="0"/>
                        <a:t>energy, </a:t>
                      </a:r>
                    </a:p>
                    <a:p>
                      <a:pPr algn="ctr"/>
                      <a:r>
                        <a:rPr lang="en-US" b="1" smtClean="0"/>
                        <a:t>E = hf</a:t>
                      </a:r>
                      <a:endParaRPr lang="en-US" b="1" dirty="0"/>
                    </a:p>
                  </a:txBody>
                  <a:tcPr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7675">
                <a:tc>
                  <a:txBody>
                    <a:bodyPr/>
                    <a:lstStyle/>
                    <a:p>
                      <a:pPr algn="ctr"/>
                      <a:r>
                        <a:rPr lang="en-US" b="1" dirty="0">
                          <a:effectLst/>
                        </a:rPr>
                        <a:t>violet</a:t>
                      </a:r>
                      <a:endParaRPr lang="en-US" dirty="0">
                        <a:effectLst/>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CB0F4"/>
                    </a:solidFill>
                  </a:tcPr>
                </a:tc>
                <a:tc>
                  <a:txBody>
                    <a:bodyPr/>
                    <a:lstStyle/>
                    <a:p>
                      <a:pPr algn="ctr"/>
                      <a:r>
                        <a:rPr lang="en-US" dirty="0"/>
                        <a:t>380–450 nm</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a:r>
                        <a:rPr lang="en-US" dirty="0"/>
                        <a:t>668–789 THz</a:t>
                      </a: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r>
                        <a:rPr lang="en-US" dirty="0"/>
                        <a:t>2.75–3.26 eV</a:t>
                      </a:r>
                    </a:p>
                  </a:txBody>
                  <a:tcPr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2"/>
                  </a:ext>
                </a:extLst>
              </a:tr>
              <a:tr h="447675">
                <a:tc>
                  <a:txBody>
                    <a:bodyPr/>
                    <a:lstStyle/>
                    <a:p>
                      <a:pPr algn="ctr"/>
                      <a:r>
                        <a:rPr lang="en-US" b="1" dirty="0">
                          <a:effectLst/>
                        </a:rPr>
                        <a:t>blue</a:t>
                      </a:r>
                      <a:endParaRPr lang="en-US" dirty="0">
                        <a:effectLst/>
                      </a:endParaRPr>
                    </a:p>
                  </a:txBody>
                  <a:tcPr anchor="ctr">
                    <a:lnL>
                      <a:noFill/>
                    </a:lnL>
                    <a:lnR w="12700" cap="flat" cmpd="sng" algn="ctr">
                      <a:solidFill>
                        <a:schemeClr val="tx1"/>
                      </a:solidFill>
                      <a:prstDash val="solid"/>
                      <a:round/>
                      <a:headEnd type="none" w="med" len="med"/>
                      <a:tailEnd type="none" w="med" len="med"/>
                    </a:lnR>
                    <a:lnT>
                      <a:noFill/>
                    </a:lnT>
                    <a:lnB>
                      <a:noFill/>
                    </a:lnB>
                    <a:solidFill>
                      <a:srgbClr val="B0B0F4"/>
                    </a:solidFill>
                  </a:tcPr>
                </a:tc>
                <a:tc>
                  <a:txBody>
                    <a:bodyPr/>
                    <a:lstStyle/>
                    <a:p>
                      <a:pPr algn="ctr"/>
                      <a:r>
                        <a:rPr lang="en-US" dirty="0"/>
                        <a:t>450–495 nm</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dirty="0"/>
                        <a:t>606–668 THz</a:t>
                      </a:r>
                    </a:p>
                  </a:txBody>
                  <a:tcPr anchor="ctr">
                    <a:lnL>
                      <a:noFill/>
                    </a:lnL>
                    <a:lnR>
                      <a:noFill/>
                    </a:lnR>
                    <a:lnT>
                      <a:noFill/>
                    </a:lnT>
                    <a:lnB>
                      <a:noFill/>
                    </a:lnB>
                  </a:tcPr>
                </a:tc>
                <a:tc>
                  <a:txBody>
                    <a:bodyPr/>
                    <a:lstStyle/>
                    <a:p>
                      <a:pPr algn="ctr"/>
                      <a:r>
                        <a:rPr lang="en-US" dirty="0"/>
                        <a:t>2.50–2.75 eV</a:t>
                      </a:r>
                    </a:p>
                  </a:txBody>
                  <a:tcPr anchor="ctr">
                    <a:lnL>
                      <a:noFill/>
                    </a:lnL>
                    <a:lnR>
                      <a:noFill/>
                    </a:lnR>
                    <a:lnT>
                      <a:noFill/>
                    </a:lnT>
                    <a:lnB>
                      <a:noFill/>
                    </a:lnB>
                  </a:tcPr>
                </a:tc>
                <a:extLst>
                  <a:ext uri="{0D108BD9-81ED-4DB2-BD59-A6C34878D82A}">
                    <a16:rowId xmlns:a16="http://schemas.microsoft.com/office/drawing/2014/main" val="10003"/>
                  </a:ext>
                </a:extLst>
              </a:tr>
              <a:tr h="447675">
                <a:tc>
                  <a:txBody>
                    <a:bodyPr/>
                    <a:lstStyle/>
                    <a:p>
                      <a:pPr algn="ctr"/>
                      <a:r>
                        <a:rPr lang="en-US" b="1" dirty="0">
                          <a:effectLst/>
                        </a:rPr>
                        <a:t>green</a:t>
                      </a:r>
                      <a:endParaRPr lang="en-US" dirty="0">
                        <a:effectLst/>
                      </a:endParaRPr>
                    </a:p>
                  </a:txBody>
                  <a:tcPr anchor="ctr">
                    <a:lnL>
                      <a:noFill/>
                    </a:lnL>
                    <a:lnR w="12700" cap="flat" cmpd="sng" algn="ctr">
                      <a:solidFill>
                        <a:schemeClr val="tx1"/>
                      </a:solidFill>
                      <a:prstDash val="solid"/>
                      <a:round/>
                      <a:headEnd type="none" w="med" len="med"/>
                      <a:tailEnd type="none" w="med" len="med"/>
                    </a:lnR>
                    <a:lnT>
                      <a:noFill/>
                    </a:lnT>
                    <a:lnB>
                      <a:noFill/>
                    </a:lnB>
                    <a:solidFill>
                      <a:srgbClr val="B0F4B0"/>
                    </a:solidFill>
                  </a:tcPr>
                </a:tc>
                <a:tc>
                  <a:txBody>
                    <a:bodyPr/>
                    <a:lstStyle/>
                    <a:p>
                      <a:pPr algn="ctr"/>
                      <a:r>
                        <a:rPr lang="en-US" dirty="0"/>
                        <a:t>495–570 nm</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dirty="0"/>
                        <a:t>526–606 THz</a:t>
                      </a:r>
                    </a:p>
                  </a:txBody>
                  <a:tcPr anchor="ctr">
                    <a:lnL>
                      <a:noFill/>
                    </a:lnL>
                    <a:lnR>
                      <a:noFill/>
                    </a:lnR>
                    <a:lnT>
                      <a:noFill/>
                    </a:lnT>
                    <a:lnB>
                      <a:noFill/>
                    </a:lnB>
                  </a:tcPr>
                </a:tc>
                <a:tc>
                  <a:txBody>
                    <a:bodyPr/>
                    <a:lstStyle/>
                    <a:p>
                      <a:pPr algn="ctr"/>
                      <a:r>
                        <a:rPr lang="en-US" dirty="0"/>
                        <a:t>2.17–2.50 eV</a:t>
                      </a:r>
                    </a:p>
                  </a:txBody>
                  <a:tcPr anchor="ctr">
                    <a:lnL>
                      <a:noFill/>
                    </a:lnL>
                    <a:lnR>
                      <a:noFill/>
                    </a:lnR>
                    <a:lnT>
                      <a:noFill/>
                    </a:lnT>
                    <a:lnB>
                      <a:noFill/>
                    </a:lnB>
                  </a:tcPr>
                </a:tc>
                <a:extLst>
                  <a:ext uri="{0D108BD9-81ED-4DB2-BD59-A6C34878D82A}">
                    <a16:rowId xmlns:a16="http://schemas.microsoft.com/office/drawing/2014/main" val="10004"/>
                  </a:ext>
                </a:extLst>
              </a:tr>
              <a:tr h="447675">
                <a:tc>
                  <a:txBody>
                    <a:bodyPr/>
                    <a:lstStyle/>
                    <a:p>
                      <a:pPr algn="ctr"/>
                      <a:r>
                        <a:rPr lang="en-US" b="1" dirty="0">
                          <a:effectLst/>
                        </a:rPr>
                        <a:t>yellow</a:t>
                      </a:r>
                      <a:endParaRPr lang="en-US" dirty="0">
                        <a:effectLst/>
                      </a:endParaRPr>
                    </a:p>
                  </a:txBody>
                  <a:tcPr anchor="ctr">
                    <a:lnL>
                      <a:noFill/>
                    </a:lnL>
                    <a:lnR w="12700" cap="flat" cmpd="sng" algn="ctr">
                      <a:solidFill>
                        <a:schemeClr val="tx1"/>
                      </a:solidFill>
                      <a:prstDash val="solid"/>
                      <a:round/>
                      <a:headEnd type="none" w="med" len="med"/>
                      <a:tailEnd type="none" w="med" len="med"/>
                    </a:lnR>
                    <a:lnT>
                      <a:noFill/>
                    </a:lnT>
                    <a:lnB>
                      <a:noFill/>
                    </a:lnB>
                    <a:solidFill>
                      <a:srgbClr val="F4F4B0"/>
                    </a:solidFill>
                  </a:tcPr>
                </a:tc>
                <a:tc>
                  <a:txBody>
                    <a:bodyPr/>
                    <a:lstStyle/>
                    <a:p>
                      <a:pPr algn="ctr"/>
                      <a:r>
                        <a:rPr lang="en-US" dirty="0"/>
                        <a:t>570–590 nm</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dirty="0"/>
                        <a:t>508–526 THz</a:t>
                      </a:r>
                    </a:p>
                  </a:txBody>
                  <a:tcPr anchor="ctr">
                    <a:lnL>
                      <a:noFill/>
                    </a:lnL>
                    <a:lnR>
                      <a:noFill/>
                    </a:lnR>
                    <a:lnT>
                      <a:noFill/>
                    </a:lnT>
                    <a:lnB>
                      <a:noFill/>
                    </a:lnB>
                  </a:tcPr>
                </a:tc>
                <a:tc>
                  <a:txBody>
                    <a:bodyPr/>
                    <a:lstStyle/>
                    <a:p>
                      <a:pPr algn="ctr"/>
                      <a:r>
                        <a:rPr lang="en-US" dirty="0"/>
                        <a:t>2.10–2.17 eV</a:t>
                      </a:r>
                    </a:p>
                  </a:txBody>
                  <a:tcPr anchor="ctr">
                    <a:lnL>
                      <a:noFill/>
                    </a:lnL>
                    <a:lnR>
                      <a:noFill/>
                    </a:lnR>
                    <a:lnT>
                      <a:noFill/>
                    </a:lnT>
                    <a:lnB>
                      <a:noFill/>
                    </a:lnB>
                  </a:tcPr>
                </a:tc>
                <a:extLst>
                  <a:ext uri="{0D108BD9-81ED-4DB2-BD59-A6C34878D82A}">
                    <a16:rowId xmlns:a16="http://schemas.microsoft.com/office/drawing/2014/main" val="10005"/>
                  </a:ext>
                </a:extLst>
              </a:tr>
              <a:tr h="447675">
                <a:tc>
                  <a:txBody>
                    <a:bodyPr/>
                    <a:lstStyle/>
                    <a:p>
                      <a:pPr algn="ctr"/>
                      <a:r>
                        <a:rPr lang="en-US" b="1" dirty="0">
                          <a:effectLst/>
                        </a:rPr>
                        <a:t>orange</a:t>
                      </a:r>
                      <a:endParaRPr lang="en-US" dirty="0">
                        <a:effectLst/>
                      </a:endParaRPr>
                    </a:p>
                  </a:txBody>
                  <a:tcPr anchor="ctr">
                    <a:lnL>
                      <a:noFill/>
                    </a:lnL>
                    <a:lnR w="12700" cap="flat" cmpd="sng" algn="ctr">
                      <a:solidFill>
                        <a:schemeClr val="tx1"/>
                      </a:solidFill>
                      <a:prstDash val="solid"/>
                      <a:round/>
                      <a:headEnd type="none" w="med" len="med"/>
                      <a:tailEnd type="none" w="med" len="med"/>
                    </a:lnR>
                    <a:lnT>
                      <a:noFill/>
                    </a:lnT>
                    <a:lnB>
                      <a:noFill/>
                    </a:lnB>
                    <a:solidFill>
                      <a:srgbClr val="F4CCB0"/>
                    </a:solidFill>
                  </a:tcPr>
                </a:tc>
                <a:tc>
                  <a:txBody>
                    <a:bodyPr/>
                    <a:lstStyle/>
                    <a:p>
                      <a:pPr algn="ctr"/>
                      <a:r>
                        <a:rPr lang="en-US" dirty="0"/>
                        <a:t>590–620 nm</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dirty="0"/>
                        <a:t>484–508 THz</a:t>
                      </a:r>
                    </a:p>
                  </a:txBody>
                  <a:tcPr anchor="ctr">
                    <a:lnL>
                      <a:noFill/>
                    </a:lnL>
                    <a:lnR>
                      <a:noFill/>
                    </a:lnR>
                    <a:lnT>
                      <a:noFill/>
                    </a:lnT>
                    <a:lnB>
                      <a:noFill/>
                    </a:lnB>
                  </a:tcPr>
                </a:tc>
                <a:tc>
                  <a:txBody>
                    <a:bodyPr/>
                    <a:lstStyle/>
                    <a:p>
                      <a:pPr algn="ctr"/>
                      <a:r>
                        <a:rPr lang="en-US" dirty="0"/>
                        <a:t>2.00–2.10 eV</a:t>
                      </a:r>
                    </a:p>
                  </a:txBody>
                  <a:tcPr anchor="ctr">
                    <a:lnL>
                      <a:noFill/>
                    </a:lnL>
                    <a:lnR>
                      <a:noFill/>
                    </a:lnR>
                    <a:lnT>
                      <a:noFill/>
                    </a:lnT>
                    <a:lnB>
                      <a:noFill/>
                    </a:lnB>
                  </a:tcPr>
                </a:tc>
                <a:extLst>
                  <a:ext uri="{0D108BD9-81ED-4DB2-BD59-A6C34878D82A}">
                    <a16:rowId xmlns:a16="http://schemas.microsoft.com/office/drawing/2014/main" val="10006"/>
                  </a:ext>
                </a:extLst>
              </a:tr>
              <a:tr h="447675">
                <a:tc>
                  <a:txBody>
                    <a:bodyPr/>
                    <a:lstStyle/>
                    <a:p>
                      <a:pPr algn="ctr"/>
                      <a:r>
                        <a:rPr lang="en-US" b="1" dirty="0" smtClean="0">
                          <a:effectLst/>
                        </a:rPr>
                        <a:t>red</a:t>
                      </a:r>
                      <a:endParaRPr lang="en-US" dirty="0">
                        <a:effectLst/>
                      </a:endParaRPr>
                    </a:p>
                  </a:txBody>
                  <a:tcPr anchor="ctr">
                    <a:lnL>
                      <a:noFill/>
                    </a:lnL>
                    <a:lnR w="12700" cap="flat" cmpd="sng" algn="ctr">
                      <a:solidFill>
                        <a:schemeClr val="tx1"/>
                      </a:solidFill>
                      <a:prstDash val="solid"/>
                      <a:round/>
                      <a:headEnd type="none" w="med" len="med"/>
                      <a:tailEnd type="none" w="med" len="med"/>
                    </a:lnR>
                    <a:lnT>
                      <a:noFill/>
                    </a:lnT>
                    <a:lnB>
                      <a:noFill/>
                    </a:lnB>
                    <a:solidFill>
                      <a:srgbClr val="F4B0B0"/>
                    </a:solidFill>
                  </a:tcPr>
                </a:tc>
                <a:tc>
                  <a:txBody>
                    <a:bodyPr/>
                    <a:lstStyle/>
                    <a:p>
                      <a:pPr algn="ctr"/>
                      <a:r>
                        <a:rPr lang="en-US" dirty="0"/>
                        <a:t>620–750 nm</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dirty="0"/>
                        <a:t>400–484 THz</a:t>
                      </a:r>
                    </a:p>
                  </a:txBody>
                  <a:tcPr anchor="ctr">
                    <a:lnL>
                      <a:noFill/>
                    </a:lnL>
                    <a:lnR>
                      <a:noFill/>
                    </a:lnR>
                    <a:lnT>
                      <a:noFill/>
                    </a:lnT>
                    <a:lnB>
                      <a:noFill/>
                    </a:lnB>
                  </a:tcPr>
                </a:tc>
                <a:tc>
                  <a:txBody>
                    <a:bodyPr/>
                    <a:lstStyle/>
                    <a:p>
                      <a:pPr algn="ctr"/>
                      <a:r>
                        <a:rPr lang="en-US" dirty="0"/>
                        <a:t>1.65–2.00 eV</a:t>
                      </a:r>
                    </a:p>
                  </a:txBody>
                  <a:tcPr anchor="ctr">
                    <a:lnL>
                      <a:noFill/>
                    </a:lnL>
                    <a:lnR>
                      <a:noFill/>
                    </a:lnR>
                    <a:lnT>
                      <a:noFill/>
                    </a:lnT>
                    <a:lnB>
                      <a:noFill/>
                    </a:lnB>
                  </a:tcPr>
                </a:tc>
                <a:extLst>
                  <a:ext uri="{0D108BD9-81ED-4DB2-BD59-A6C34878D82A}">
                    <a16:rowId xmlns:a16="http://schemas.microsoft.com/office/drawing/2014/main" val="10007"/>
                  </a:ext>
                </a:extLst>
              </a:tr>
            </a:tbl>
          </a:graphicData>
        </a:graphic>
      </p:graphicFrame>
      <p:pic>
        <p:nvPicPr>
          <p:cNvPr id="60417" name="Picture 1" descr="sRGB rendering of the spectrum of visible light"/>
          <p:cNvPicPr>
            <a:picLocks noChangeAspect="1" noChangeArrowheads="1"/>
          </p:cNvPicPr>
          <p:nvPr/>
        </p:nvPicPr>
        <p:blipFill rotWithShape="1">
          <a:blip r:embed="rId2">
            <a:extLst>
              <a:ext uri="{28A0092B-C50C-407E-A947-70E740481C1C}">
                <a14:useLocalDpi xmlns:a14="http://schemas.microsoft.com/office/drawing/2010/main" val="0"/>
              </a:ext>
            </a:extLst>
          </a:blip>
          <a:srcRect t="42105"/>
          <a:stretch/>
        </p:blipFill>
        <p:spPr bwMode="auto">
          <a:xfrm>
            <a:off x="304800" y="1295400"/>
            <a:ext cx="8530936" cy="948281"/>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107950" y="88900"/>
            <a:ext cx="9036050" cy="584775"/>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3200" dirty="0" smtClean="0">
                <a:solidFill>
                  <a:srgbClr val="000000"/>
                </a:solidFill>
              </a:rPr>
              <a:t>Wavelength, frequency and energy of visible light</a:t>
            </a:r>
          </a:p>
        </p:txBody>
      </p:sp>
      <p:sp>
        <p:nvSpPr>
          <p:cNvPr id="3" name="Rectangle 2"/>
          <p:cNvSpPr/>
          <p:nvPr/>
        </p:nvSpPr>
        <p:spPr>
          <a:xfrm>
            <a:off x="2895600" y="6519446"/>
            <a:ext cx="6248400" cy="338554"/>
          </a:xfrm>
          <a:prstGeom prst="rect">
            <a:avLst/>
          </a:prstGeom>
        </p:spPr>
        <p:txBody>
          <a:bodyPr wrap="square">
            <a:spAutoFit/>
          </a:bodyPr>
          <a:lstStyle/>
          <a:p>
            <a:pPr algn="r"/>
            <a:r>
              <a:rPr lang="en-US" sz="1600" dirty="0" smtClean="0">
                <a:solidFill>
                  <a:schemeClr val="tx1"/>
                </a:solidFill>
              </a:rPr>
              <a:t>From:  http</a:t>
            </a:r>
            <a:r>
              <a:rPr lang="en-US" sz="1600" dirty="0">
                <a:solidFill>
                  <a:schemeClr val="tx1"/>
                </a:solidFill>
              </a:rPr>
              <a:t>://en.wikipedia.org/wiki/Visible_spectrum</a:t>
            </a:r>
          </a:p>
        </p:txBody>
      </p:sp>
    </p:spTree>
    <p:extLst>
      <p:ext uri="{BB962C8B-B14F-4D97-AF65-F5344CB8AC3E}">
        <p14:creationId xmlns:p14="http://schemas.microsoft.com/office/powerpoint/2010/main" val="3383932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43954</TotalTime>
  <Words>2576</Words>
  <Application>Microsoft Office PowerPoint</Application>
  <PresentationFormat>On-screen Show (4:3)</PresentationFormat>
  <Paragraphs>336</Paragraphs>
  <Slides>38</Slides>
  <Notes>12</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2</vt:i4>
      </vt:variant>
      <vt:variant>
        <vt:lpstr>Slide Titles</vt:lpstr>
      </vt:variant>
      <vt:variant>
        <vt:i4>38</vt:i4>
      </vt:variant>
    </vt:vector>
  </HeadingPairs>
  <TitlesOfParts>
    <vt:vector size="48" baseType="lpstr">
      <vt:lpstr>Arial</vt:lpstr>
      <vt:lpstr>Cambria Math</vt:lpstr>
      <vt:lpstr>Symbol</vt:lpstr>
      <vt:lpstr>Times New Roman</vt:lpstr>
      <vt:lpstr>Wingdings</vt:lpstr>
      <vt:lpstr>Blank Presentation</vt:lpstr>
      <vt:lpstr>1_Blank Presentation</vt:lpstr>
      <vt:lpstr>Default Design</vt:lpstr>
      <vt:lpstr>Equation</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electro-magnetic spectrum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Objective-based TIRF illumination</vt:lpstr>
      <vt:lpstr>PowerPoint Presentation</vt:lpstr>
    </vt:vector>
  </TitlesOfParts>
  <Company>Wake Forest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Wake Forest University</dc:creator>
  <cp:lastModifiedBy>Guthold, Martin</cp:lastModifiedBy>
  <cp:revision>820</cp:revision>
  <cp:lastPrinted>2017-03-28T12:12:09Z</cp:lastPrinted>
  <dcterms:created xsi:type="dcterms:W3CDTF">1997-09-10T20:18:06Z</dcterms:created>
  <dcterms:modified xsi:type="dcterms:W3CDTF">2019-04-24T12:00:34Z</dcterms:modified>
</cp:coreProperties>
</file>